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72" r:id="rId2"/>
    <p:sldId id="273" r:id="rId3"/>
    <p:sldId id="259" r:id="rId4"/>
    <p:sldId id="284" r:id="rId5"/>
    <p:sldId id="285" r:id="rId6"/>
    <p:sldId id="286" r:id="rId7"/>
    <p:sldId id="287" r:id="rId8"/>
    <p:sldId id="288" r:id="rId9"/>
    <p:sldId id="307" r:id="rId10"/>
    <p:sldId id="305" r:id="rId11"/>
    <p:sldId id="306" r:id="rId12"/>
    <p:sldId id="289" r:id="rId13"/>
    <p:sldId id="290" r:id="rId14"/>
    <p:sldId id="291" r:id="rId15"/>
    <p:sldId id="292" r:id="rId16"/>
    <p:sldId id="293" r:id="rId17"/>
    <p:sldId id="295" r:id="rId18"/>
    <p:sldId id="294" r:id="rId19"/>
    <p:sldId id="296" r:id="rId20"/>
    <p:sldId id="297" r:id="rId21"/>
    <p:sldId id="298" r:id="rId22"/>
    <p:sldId id="299" r:id="rId23"/>
    <p:sldId id="300" r:id="rId24"/>
    <p:sldId id="301" r:id="rId25"/>
    <p:sldId id="302" r:id="rId26"/>
    <p:sldId id="303" r:id="rId27"/>
    <p:sldId id="304" r:id="rId28"/>
    <p:sldId id="310" r:id="rId29"/>
    <p:sldId id="308" r:id="rId30"/>
    <p:sldId id="311" r:id="rId31"/>
    <p:sldId id="309" r:id="rId32"/>
    <p:sldId id="280" r:id="rId33"/>
    <p:sldId id="28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8B7"/>
    <a:srgbClr val="A09D79"/>
    <a:srgbClr val="AD5C4D"/>
    <a:srgbClr val="543E35"/>
    <a:srgbClr val="637700"/>
    <a:srgbClr val="FFF4ED"/>
    <a:srgbClr val="5E6A76"/>
    <a:srgbClr val="000000"/>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30"/>
  </p:normalViewPr>
  <p:slideViewPr>
    <p:cSldViewPr snapToGrid="0">
      <p:cViewPr>
        <p:scale>
          <a:sx n="66" d="100"/>
          <a:sy n="66" d="100"/>
        </p:scale>
        <p:origin x="900" y="228"/>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12/20/2022</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12/20/2022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a:t>
            </a:fld>
            <a:endParaRPr lang="en-US" dirty="0"/>
          </a:p>
        </p:txBody>
      </p:sp>
    </p:spTree>
    <p:extLst>
      <p:ext uri="{BB962C8B-B14F-4D97-AF65-F5344CB8AC3E}">
        <p14:creationId xmlns:p14="http://schemas.microsoft.com/office/powerpoint/2010/main" val="2915729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xmlns=""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a:xfrm>
            <a:off x="0" y="1122363"/>
            <a:ext cx="11734800" cy="2133599"/>
          </a:xfrm>
        </p:spPr>
        <p:txBody>
          <a:bodyPr/>
          <a:lstStyle/>
          <a:p>
            <a:r>
              <a:rPr lang="en-US" b="1" dirty="0">
                <a:solidFill>
                  <a:schemeClr val="accent5">
                    <a:lumMod val="50000"/>
                  </a:schemeClr>
                </a:solidFill>
              </a:rPr>
              <a:t>Bike Sharing Demand Prediction </a:t>
            </a:r>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p:txBody>
          <a:bodyPr>
            <a:normAutofit fontScale="92500" lnSpcReduction="20000"/>
          </a:bodyPr>
          <a:lstStyle/>
          <a:p>
            <a:r>
              <a:rPr lang="en-US" sz="4800" b="1" dirty="0" smtClean="0"/>
              <a:t>Ankit </a:t>
            </a:r>
            <a:r>
              <a:rPr lang="en-US" sz="4800" b="1" dirty="0" err="1" smtClean="0"/>
              <a:t>Upadhyay</a:t>
            </a:r>
            <a:endParaRPr lang="en-US" sz="4800" b="1" dirty="0"/>
          </a:p>
          <a:p>
            <a:r>
              <a:rPr lang="en-US" dirty="0"/>
              <a:t>With </a:t>
            </a:r>
          </a:p>
          <a:p>
            <a:r>
              <a:rPr lang="en-US" dirty="0"/>
              <a:t>Team </a:t>
            </a:r>
            <a:r>
              <a:rPr lang="en-US" dirty="0" smtClean="0"/>
              <a:t>Members</a:t>
            </a:r>
            <a:r>
              <a:rPr lang="en-US" dirty="0"/>
              <a:t/>
            </a:r>
            <a:br>
              <a:rPr lang="en-US" dirty="0"/>
            </a:br>
            <a:endParaRPr lang="en-US" dirty="0"/>
          </a:p>
          <a:p>
            <a:endParaRPr lang="en-US" dirty="0"/>
          </a:p>
        </p:txBody>
      </p:sp>
      <p:pic>
        <p:nvPicPr>
          <p:cNvPr id="10" name="Picture 9">
            <a:extLst>
              <a:ext uri="{FF2B5EF4-FFF2-40B4-BE49-F238E27FC236}">
                <a16:creationId xmlns:a16="http://schemas.microsoft.com/office/drawing/2014/main" id="{72EFA4E4-4026-65E4-4C2E-46FB18CABCDD}"/>
              </a:ext>
            </a:extLst>
          </p:cNvPr>
          <p:cNvPicPr>
            <a:picLocks noChangeAspect="1"/>
          </p:cNvPicPr>
          <p:nvPr/>
        </p:nvPicPr>
        <p:blipFill>
          <a:blip r:embed="rId2">
            <a:duotone>
              <a:schemeClr val="bg2">
                <a:shade val="45000"/>
                <a:satMod val="135000"/>
              </a:schemeClr>
              <a:prstClr val="white"/>
            </a:duotone>
          </a:blip>
          <a:stretch>
            <a:fillRect/>
          </a:stretch>
        </p:blipFill>
        <p:spPr>
          <a:xfrm>
            <a:off x="7404873" y="4380393"/>
            <a:ext cx="4787127" cy="2446965"/>
          </a:xfrm>
          <a:prstGeom prst="rect">
            <a:avLst/>
          </a:prstGeom>
          <a:ln>
            <a:noFill/>
          </a:ln>
          <a:effectLst>
            <a:softEdge rad="112500"/>
          </a:effectLst>
        </p:spPr>
      </p:pic>
    </p:spTree>
    <p:extLst>
      <p:ext uri="{BB962C8B-B14F-4D97-AF65-F5344CB8AC3E}">
        <p14:creationId xmlns:p14="http://schemas.microsoft.com/office/powerpoint/2010/main" val="4175365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294FF-1749-8E88-4D44-328602D15D87}"/>
              </a:ext>
            </a:extLst>
          </p:cNvPr>
          <p:cNvSpPr>
            <a:spLocks noGrp="1"/>
          </p:cNvSpPr>
          <p:nvPr>
            <p:ph type="title"/>
          </p:nvPr>
        </p:nvSpPr>
        <p:spPr/>
        <p:txBody>
          <a:bodyPr/>
          <a:lstStyle/>
          <a:p>
            <a:pPr algn="ctr"/>
            <a:r>
              <a:rPr lang="en-US" dirty="0"/>
              <a:t>Month wise analysis</a:t>
            </a:r>
            <a:endParaRPr lang="en-IN" dirty="0"/>
          </a:p>
        </p:txBody>
      </p:sp>
      <p:pic>
        <p:nvPicPr>
          <p:cNvPr id="8" name="Content Placeholder 7">
            <a:extLst>
              <a:ext uri="{FF2B5EF4-FFF2-40B4-BE49-F238E27FC236}">
                <a16:creationId xmlns:a16="http://schemas.microsoft.com/office/drawing/2014/main" id="{3A83783A-0414-3474-3F6B-089235B43912}"/>
              </a:ext>
            </a:extLst>
          </p:cNvPr>
          <p:cNvPicPr>
            <a:picLocks noGrp="1" noChangeAspect="1"/>
          </p:cNvPicPr>
          <p:nvPr>
            <p:ph idx="1"/>
          </p:nvPr>
        </p:nvPicPr>
        <p:blipFill>
          <a:blip r:embed="rId2"/>
          <a:stretch>
            <a:fillRect/>
          </a:stretch>
        </p:blipFill>
        <p:spPr>
          <a:xfrm>
            <a:off x="1158240" y="1940747"/>
            <a:ext cx="9560560" cy="3911413"/>
          </a:xfrm>
        </p:spPr>
      </p:pic>
      <p:sp>
        <p:nvSpPr>
          <p:cNvPr id="4" name="Date Placeholder 3">
            <a:extLst>
              <a:ext uri="{FF2B5EF4-FFF2-40B4-BE49-F238E27FC236}">
                <a16:creationId xmlns:a16="http://schemas.microsoft.com/office/drawing/2014/main" id="{D4C960E2-F575-5612-35FD-012BA79B524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B6B577E-EEA0-3F54-C014-F5297F11A481}"/>
              </a:ext>
            </a:extLst>
          </p:cNvPr>
          <p:cNvSpPr>
            <a:spLocks noGrp="1"/>
          </p:cNvSpPr>
          <p:nvPr>
            <p:ph type="ftr" sz="quarter" idx="11"/>
          </p:nvPr>
        </p:nvSpPr>
        <p:spPr>
          <a:xfrm>
            <a:off x="4219448" y="6464808"/>
            <a:ext cx="3438144" cy="310896"/>
          </a:xfrm>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5E74F14B-B30F-75E1-EC0F-AA5E251CA3BF}"/>
              </a:ext>
            </a:extLst>
          </p:cNvPr>
          <p:cNvSpPr>
            <a:spLocks noGrp="1"/>
          </p:cNvSpPr>
          <p:nvPr>
            <p:ph type="sldNum" sz="quarter" idx="12"/>
          </p:nvPr>
        </p:nvSpPr>
        <p:spPr/>
        <p:txBody>
          <a:bodyPr/>
          <a:lstStyle/>
          <a:p>
            <a:fld id="{58FB4751-880F-D840-AAA9-3A15815CC996}" type="slidenum">
              <a:rPr lang="en-US" smtClean="0"/>
              <a:t>10</a:t>
            </a:fld>
            <a:endParaRPr lang="en-US" dirty="0"/>
          </a:p>
        </p:txBody>
      </p:sp>
    </p:spTree>
    <p:extLst>
      <p:ext uri="{BB962C8B-B14F-4D97-AF65-F5344CB8AC3E}">
        <p14:creationId xmlns:p14="http://schemas.microsoft.com/office/powerpoint/2010/main" val="4043740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0365D-7810-F00C-7A15-C2A40EAE14DE}"/>
              </a:ext>
            </a:extLst>
          </p:cNvPr>
          <p:cNvSpPr>
            <a:spLocks noGrp="1"/>
          </p:cNvSpPr>
          <p:nvPr>
            <p:ph type="title"/>
          </p:nvPr>
        </p:nvSpPr>
        <p:spPr/>
        <p:txBody>
          <a:bodyPr/>
          <a:lstStyle/>
          <a:p>
            <a:pPr algn="ctr"/>
            <a:r>
              <a:rPr lang="en-US" dirty="0"/>
              <a:t>Season by analysis</a:t>
            </a:r>
            <a:endParaRPr lang="en-IN" dirty="0"/>
          </a:p>
        </p:txBody>
      </p:sp>
      <p:pic>
        <p:nvPicPr>
          <p:cNvPr id="8" name="Content Placeholder 7">
            <a:extLst>
              <a:ext uri="{FF2B5EF4-FFF2-40B4-BE49-F238E27FC236}">
                <a16:creationId xmlns:a16="http://schemas.microsoft.com/office/drawing/2014/main" id="{3F41C6FF-1BA0-A709-AADA-C0C868CA491D}"/>
              </a:ext>
            </a:extLst>
          </p:cNvPr>
          <p:cNvPicPr>
            <a:picLocks noGrp="1" noChangeAspect="1"/>
          </p:cNvPicPr>
          <p:nvPr>
            <p:ph idx="1"/>
          </p:nvPr>
        </p:nvPicPr>
        <p:blipFill>
          <a:blip r:embed="rId2"/>
          <a:stretch>
            <a:fillRect/>
          </a:stretch>
        </p:blipFill>
        <p:spPr>
          <a:xfrm>
            <a:off x="1178560" y="1774632"/>
            <a:ext cx="9499600" cy="3600008"/>
          </a:xfrm>
        </p:spPr>
      </p:pic>
      <p:sp>
        <p:nvSpPr>
          <p:cNvPr id="4" name="Date Placeholder 3">
            <a:extLst>
              <a:ext uri="{FF2B5EF4-FFF2-40B4-BE49-F238E27FC236}">
                <a16:creationId xmlns:a16="http://schemas.microsoft.com/office/drawing/2014/main" id="{5C2323D5-4654-4408-C916-DEF6E6E1A00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0456C6C-14C9-AD49-E5BD-B403DB4620C0}"/>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1490656D-0CE2-FE43-5E66-EC66A151D383}"/>
              </a:ext>
            </a:extLst>
          </p:cNvPr>
          <p:cNvSpPr>
            <a:spLocks noGrp="1"/>
          </p:cNvSpPr>
          <p:nvPr>
            <p:ph type="sldNum" sz="quarter" idx="12"/>
          </p:nvPr>
        </p:nvSpPr>
        <p:spPr/>
        <p:txBody>
          <a:bodyPr/>
          <a:lstStyle/>
          <a:p>
            <a:fld id="{58FB4751-880F-D840-AAA9-3A15815CC996}" type="slidenum">
              <a:rPr lang="en-US" smtClean="0"/>
              <a:t>11</a:t>
            </a:fld>
            <a:endParaRPr lang="en-US" dirty="0"/>
          </a:p>
        </p:txBody>
      </p:sp>
    </p:spTree>
    <p:extLst>
      <p:ext uri="{BB962C8B-B14F-4D97-AF65-F5344CB8AC3E}">
        <p14:creationId xmlns:p14="http://schemas.microsoft.com/office/powerpoint/2010/main" val="2112870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AB83D-9D39-B741-91B1-A18AC6FD8F44}"/>
              </a:ext>
            </a:extLst>
          </p:cNvPr>
          <p:cNvSpPr>
            <a:spLocks noGrp="1"/>
          </p:cNvSpPr>
          <p:nvPr>
            <p:ph type="title"/>
          </p:nvPr>
        </p:nvSpPr>
        <p:spPr/>
        <p:txBody>
          <a:bodyPr/>
          <a:lstStyle/>
          <a:p>
            <a:r>
              <a:rPr lang="en-US" dirty="0"/>
              <a:t>VISUALIZING DISTRIBUTION</a:t>
            </a:r>
            <a:endParaRPr lang="en-IN" dirty="0"/>
          </a:p>
        </p:txBody>
      </p:sp>
      <p:pic>
        <p:nvPicPr>
          <p:cNvPr id="8" name="Content Placeholder 7">
            <a:extLst>
              <a:ext uri="{FF2B5EF4-FFF2-40B4-BE49-F238E27FC236}">
                <a16:creationId xmlns:a16="http://schemas.microsoft.com/office/drawing/2014/main" id="{97DC3CD4-411E-D48B-05FD-091DD0E1FD8C}"/>
              </a:ext>
            </a:extLst>
          </p:cNvPr>
          <p:cNvPicPr>
            <a:picLocks noGrp="1" noChangeAspect="1"/>
          </p:cNvPicPr>
          <p:nvPr>
            <p:ph idx="1"/>
          </p:nvPr>
        </p:nvPicPr>
        <p:blipFill>
          <a:blip r:embed="rId2"/>
          <a:stretch>
            <a:fillRect/>
          </a:stretch>
        </p:blipFill>
        <p:spPr>
          <a:xfrm>
            <a:off x="242032" y="1605280"/>
            <a:ext cx="11660251" cy="4548632"/>
          </a:xfrm>
        </p:spPr>
      </p:pic>
      <p:sp>
        <p:nvSpPr>
          <p:cNvPr id="4" name="Date Placeholder 3">
            <a:extLst>
              <a:ext uri="{FF2B5EF4-FFF2-40B4-BE49-F238E27FC236}">
                <a16:creationId xmlns:a16="http://schemas.microsoft.com/office/drawing/2014/main" id="{9FCA2B43-500A-4825-7C76-0AAAEB763F9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B0B61DA-9CE3-C139-9758-463C3165AEA9}"/>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0833072B-5485-2ABA-AF9B-D80B3769377A}"/>
              </a:ext>
            </a:extLst>
          </p:cNvPr>
          <p:cNvSpPr>
            <a:spLocks noGrp="1"/>
          </p:cNvSpPr>
          <p:nvPr>
            <p:ph type="sldNum" sz="quarter" idx="12"/>
          </p:nvPr>
        </p:nvSpPr>
        <p:spPr/>
        <p:txBody>
          <a:bodyPr/>
          <a:lstStyle/>
          <a:p>
            <a:fld id="{58FB4751-880F-D840-AAA9-3A15815CC996}" type="slidenum">
              <a:rPr lang="en-US" smtClean="0"/>
              <a:t>12</a:t>
            </a:fld>
            <a:endParaRPr lang="en-US" dirty="0"/>
          </a:p>
        </p:txBody>
      </p:sp>
    </p:spTree>
    <p:extLst>
      <p:ext uri="{BB962C8B-B14F-4D97-AF65-F5344CB8AC3E}">
        <p14:creationId xmlns:p14="http://schemas.microsoft.com/office/powerpoint/2010/main" val="1364429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54630-4550-6561-C533-BEA2A6B485EC}"/>
              </a:ext>
            </a:extLst>
          </p:cNvPr>
          <p:cNvSpPr>
            <a:spLocks noGrp="1"/>
          </p:cNvSpPr>
          <p:nvPr>
            <p:ph type="title"/>
          </p:nvPr>
        </p:nvSpPr>
        <p:spPr>
          <a:xfrm>
            <a:off x="626872" y="156973"/>
            <a:ext cx="10515600" cy="676656"/>
          </a:xfrm>
        </p:spPr>
        <p:txBody>
          <a:bodyPr/>
          <a:lstStyle/>
          <a:p>
            <a:pPr algn="ctr"/>
            <a:r>
              <a:rPr lang="en-US" dirty="0"/>
              <a:t>CHECKING OUTLIERS</a:t>
            </a:r>
            <a:endParaRPr lang="en-IN" dirty="0"/>
          </a:p>
        </p:txBody>
      </p:sp>
      <p:pic>
        <p:nvPicPr>
          <p:cNvPr id="8" name="Content Placeholder 7">
            <a:extLst>
              <a:ext uri="{FF2B5EF4-FFF2-40B4-BE49-F238E27FC236}">
                <a16:creationId xmlns:a16="http://schemas.microsoft.com/office/drawing/2014/main" id="{5E6FA8FC-332F-9A33-C2E1-0380567DDF8A}"/>
              </a:ext>
            </a:extLst>
          </p:cNvPr>
          <p:cNvPicPr>
            <a:picLocks noGrp="1" noChangeAspect="1"/>
          </p:cNvPicPr>
          <p:nvPr>
            <p:ph idx="1"/>
          </p:nvPr>
        </p:nvPicPr>
        <p:blipFill>
          <a:blip r:embed="rId2"/>
          <a:stretch>
            <a:fillRect/>
          </a:stretch>
        </p:blipFill>
        <p:spPr>
          <a:xfrm>
            <a:off x="81280" y="760985"/>
            <a:ext cx="12029440" cy="4146295"/>
          </a:xfrm>
        </p:spPr>
      </p:pic>
      <p:sp>
        <p:nvSpPr>
          <p:cNvPr id="4" name="Date Placeholder 3">
            <a:extLst>
              <a:ext uri="{FF2B5EF4-FFF2-40B4-BE49-F238E27FC236}">
                <a16:creationId xmlns:a16="http://schemas.microsoft.com/office/drawing/2014/main" id="{27E02B54-343B-F659-1440-2DCC7A7ED1E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E23D34C-171D-1270-B7B8-2B35633E66B6}"/>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4D0F553E-2D8B-3343-0AE1-BA18D1D8E6D1}"/>
              </a:ext>
            </a:extLst>
          </p:cNvPr>
          <p:cNvSpPr>
            <a:spLocks noGrp="1"/>
          </p:cNvSpPr>
          <p:nvPr>
            <p:ph type="sldNum" sz="quarter" idx="12"/>
          </p:nvPr>
        </p:nvSpPr>
        <p:spPr/>
        <p:txBody>
          <a:bodyPr/>
          <a:lstStyle/>
          <a:p>
            <a:fld id="{58FB4751-880F-D840-AAA9-3A15815CC996}" type="slidenum">
              <a:rPr lang="en-US" smtClean="0"/>
              <a:t>13</a:t>
            </a:fld>
            <a:endParaRPr lang="en-US" dirty="0"/>
          </a:p>
        </p:txBody>
      </p:sp>
      <p:sp>
        <p:nvSpPr>
          <p:cNvPr id="12" name="TextBox 11">
            <a:extLst>
              <a:ext uri="{FF2B5EF4-FFF2-40B4-BE49-F238E27FC236}">
                <a16:creationId xmlns:a16="http://schemas.microsoft.com/office/drawing/2014/main" id="{BA62CB62-289F-0F1B-CDE6-6A599EAD27B7}"/>
              </a:ext>
            </a:extLst>
          </p:cNvPr>
          <p:cNvSpPr txBox="1"/>
          <p:nvPr/>
        </p:nvSpPr>
        <p:spPr>
          <a:xfrm>
            <a:off x="626872" y="5021302"/>
            <a:ext cx="11388344" cy="1477328"/>
          </a:xfrm>
          <a:prstGeom prst="rect">
            <a:avLst/>
          </a:prstGeom>
          <a:noFill/>
        </p:spPr>
        <p:txBody>
          <a:bodyPr wrap="square">
            <a:spAutoFit/>
          </a:bodyPr>
          <a:lstStyle/>
          <a:p>
            <a:pPr marL="285750" indent="-285750">
              <a:buFont typeface="Arial" panose="020B0604020202020204" pitchFamily="34" charset="0"/>
              <a:buChar char="•"/>
            </a:pPr>
            <a:r>
              <a:rPr lang="en-US" sz="2400" dirty="0"/>
              <a:t>We see outliers in some columns like Solar radiation, Wind, Rainfall, and Snowfall but lets not treat them because they may not be outliers as snowfall, rainfall etc. themselves are rare event in some countries.</a:t>
            </a:r>
          </a:p>
          <a:p>
            <a:endParaRPr lang="en-US" dirty="0"/>
          </a:p>
        </p:txBody>
      </p:sp>
    </p:spTree>
    <p:extLst>
      <p:ext uri="{BB962C8B-B14F-4D97-AF65-F5344CB8AC3E}">
        <p14:creationId xmlns:p14="http://schemas.microsoft.com/office/powerpoint/2010/main" val="580874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195C9-B640-5BB2-38F3-B86221F8FE74}"/>
              </a:ext>
            </a:extLst>
          </p:cNvPr>
          <p:cNvSpPr>
            <a:spLocks noGrp="1"/>
          </p:cNvSpPr>
          <p:nvPr>
            <p:ph type="title"/>
          </p:nvPr>
        </p:nvSpPr>
        <p:spPr>
          <a:xfrm>
            <a:off x="576072" y="704088"/>
            <a:ext cx="11158728" cy="676656"/>
          </a:xfrm>
        </p:spPr>
        <p:txBody>
          <a:bodyPr/>
          <a:lstStyle/>
          <a:p>
            <a:pPr algn="ctr"/>
            <a:r>
              <a:rPr lang="en-US" dirty="0"/>
              <a:t>DEPENDENT VARIABLE</a:t>
            </a:r>
            <a:endParaRPr lang="en-IN" dirty="0"/>
          </a:p>
        </p:txBody>
      </p:sp>
      <p:pic>
        <p:nvPicPr>
          <p:cNvPr id="8" name="Content Placeholder 7">
            <a:extLst>
              <a:ext uri="{FF2B5EF4-FFF2-40B4-BE49-F238E27FC236}">
                <a16:creationId xmlns:a16="http://schemas.microsoft.com/office/drawing/2014/main" id="{F896F3CE-3954-A1A7-1F0E-E853523F1B1C}"/>
              </a:ext>
            </a:extLst>
          </p:cNvPr>
          <p:cNvPicPr>
            <a:picLocks noGrp="1" noChangeAspect="1"/>
          </p:cNvPicPr>
          <p:nvPr>
            <p:ph idx="1"/>
          </p:nvPr>
        </p:nvPicPr>
        <p:blipFill>
          <a:blip r:embed="rId2"/>
          <a:stretch>
            <a:fillRect/>
          </a:stretch>
        </p:blipFill>
        <p:spPr>
          <a:xfrm>
            <a:off x="1046480" y="1380744"/>
            <a:ext cx="3680777" cy="2896616"/>
          </a:xfrm>
        </p:spPr>
      </p:pic>
      <p:sp>
        <p:nvSpPr>
          <p:cNvPr id="4" name="Date Placeholder 3">
            <a:extLst>
              <a:ext uri="{FF2B5EF4-FFF2-40B4-BE49-F238E27FC236}">
                <a16:creationId xmlns:a16="http://schemas.microsoft.com/office/drawing/2014/main" id="{3ADDA118-9A1E-F877-BAED-C0ADF127952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B6CE8B2-A54D-6642-FB41-C1A10663FE80}"/>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443FE68E-B9FB-70EB-8F14-11B4413E1D26}"/>
              </a:ext>
            </a:extLst>
          </p:cNvPr>
          <p:cNvSpPr>
            <a:spLocks noGrp="1"/>
          </p:cNvSpPr>
          <p:nvPr>
            <p:ph type="sldNum" sz="quarter" idx="12"/>
          </p:nvPr>
        </p:nvSpPr>
        <p:spPr/>
        <p:txBody>
          <a:bodyPr/>
          <a:lstStyle/>
          <a:p>
            <a:fld id="{58FB4751-880F-D840-AAA9-3A15815CC996}" type="slidenum">
              <a:rPr lang="en-US" smtClean="0"/>
              <a:t>14</a:t>
            </a:fld>
            <a:endParaRPr lang="en-US" dirty="0"/>
          </a:p>
        </p:txBody>
      </p:sp>
      <p:pic>
        <p:nvPicPr>
          <p:cNvPr id="10" name="Picture 9">
            <a:extLst>
              <a:ext uri="{FF2B5EF4-FFF2-40B4-BE49-F238E27FC236}">
                <a16:creationId xmlns:a16="http://schemas.microsoft.com/office/drawing/2014/main" id="{B38D9EB0-63AC-592C-0EBC-0FBDA68EBA2E}"/>
              </a:ext>
            </a:extLst>
          </p:cNvPr>
          <p:cNvPicPr>
            <a:picLocks noChangeAspect="1"/>
          </p:cNvPicPr>
          <p:nvPr/>
        </p:nvPicPr>
        <p:blipFill>
          <a:blip r:embed="rId3"/>
          <a:stretch>
            <a:fillRect/>
          </a:stretch>
        </p:blipFill>
        <p:spPr>
          <a:xfrm>
            <a:off x="5273040" y="1380744"/>
            <a:ext cx="5872480" cy="2825496"/>
          </a:xfrm>
          <a:prstGeom prst="rect">
            <a:avLst/>
          </a:prstGeom>
        </p:spPr>
      </p:pic>
      <p:sp>
        <p:nvSpPr>
          <p:cNvPr id="11" name="TextBox 10">
            <a:extLst>
              <a:ext uri="{FF2B5EF4-FFF2-40B4-BE49-F238E27FC236}">
                <a16:creationId xmlns:a16="http://schemas.microsoft.com/office/drawing/2014/main" id="{357A8D34-6EE0-EEB5-AE80-92C92D51CADD}"/>
              </a:ext>
            </a:extLst>
          </p:cNvPr>
          <p:cNvSpPr txBox="1"/>
          <p:nvPr/>
        </p:nvSpPr>
        <p:spPr>
          <a:xfrm>
            <a:off x="458216" y="4366028"/>
            <a:ext cx="11398504"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Earlier the distribution of the target variable was positively skewed. We tried to make this distribution somewhat close to normal distribution.</a:t>
            </a:r>
          </a:p>
          <a:p>
            <a:pPr marL="285750" indent="-285750">
              <a:buFont typeface="Arial" panose="020B0604020202020204" pitchFamily="34" charset="0"/>
              <a:buChar char="•"/>
            </a:pPr>
            <a:r>
              <a:rPr lang="en-US" sz="2400" dirty="0"/>
              <a:t>First we apply log transform but it did not give desired result, er finally applied square root transformation. We got the favorable results, the skewness value was dropped, which is comparatively closer to the normal distribution.</a:t>
            </a:r>
            <a:endParaRPr lang="en-IN" sz="2400" dirty="0"/>
          </a:p>
        </p:txBody>
      </p:sp>
    </p:spTree>
    <p:extLst>
      <p:ext uri="{BB962C8B-B14F-4D97-AF65-F5344CB8AC3E}">
        <p14:creationId xmlns:p14="http://schemas.microsoft.com/office/powerpoint/2010/main" val="1867423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9BB7D-7EA1-E8AB-0205-F77D2CEDDC39}"/>
              </a:ext>
            </a:extLst>
          </p:cNvPr>
          <p:cNvSpPr>
            <a:spLocks noGrp="1"/>
          </p:cNvSpPr>
          <p:nvPr>
            <p:ph type="title"/>
          </p:nvPr>
        </p:nvSpPr>
        <p:spPr>
          <a:xfrm>
            <a:off x="613664" y="240792"/>
            <a:ext cx="10515600" cy="676656"/>
          </a:xfrm>
        </p:spPr>
        <p:txBody>
          <a:bodyPr/>
          <a:lstStyle/>
          <a:p>
            <a:pPr algn="ctr"/>
            <a:r>
              <a:rPr lang="en-US" dirty="0"/>
              <a:t>MULTICOLLINEARITY ANALYSIS</a:t>
            </a:r>
            <a:endParaRPr lang="en-IN" dirty="0"/>
          </a:p>
        </p:txBody>
      </p:sp>
      <p:pic>
        <p:nvPicPr>
          <p:cNvPr id="8" name="Content Placeholder 7">
            <a:extLst>
              <a:ext uri="{FF2B5EF4-FFF2-40B4-BE49-F238E27FC236}">
                <a16:creationId xmlns:a16="http://schemas.microsoft.com/office/drawing/2014/main" id="{E34E7158-FBB5-8B16-380E-0768664FBEE3}"/>
              </a:ext>
            </a:extLst>
          </p:cNvPr>
          <p:cNvPicPr>
            <a:picLocks noGrp="1" noChangeAspect="1"/>
          </p:cNvPicPr>
          <p:nvPr>
            <p:ph idx="1"/>
          </p:nvPr>
        </p:nvPicPr>
        <p:blipFill>
          <a:blip r:embed="rId2"/>
          <a:stretch>
            <a:fillRect/>
          </a:stretch>
        </p:blipFill>
        <p:spPr>
          <a:xfrm>
            <a:off x="223520" y="1062228"/>
            <a:ext cx="11653520" cy="5216652"/>
          </a:xfrm>
        </p:spPr>
      </p:pic>
      <p:sp>
        <p:nvSpPr>
          <p:cNvPr id="4" name="Date Placeholder 3">
            <a:extLst>
              <a:ext uri="{FF2B5EF4-FFF2-40B4-BE49-F238E27FC236}">
                <a16:creationId xmlns:a16="http://schemas.microsoft.com/office/drawing/2014/main" id="{408028F2-2925-00A7-DA2E-84353395238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9030D338-D1C3-0B3A-666E-B956AA574FF7}"/>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98869A36-92A9-286D-6B44-35A1D5F09BA4}"/>
              </a:ext>
            </a:extLst>
          </p:cNvPr>
          <p:cNvSpPr>
            <a:spLocks noGrp="1"/>
          </p:cNvSpPr>
          <p:nvPr>
            <p:ph type="sldNum" sz="quarter" idx="12"/>
          </p:nvPr>
        </p:nvSpPr>
        <p:spPr/>
        <p:txBody>
          <a:bodyPr/>
          <a:lstStyle/>
          <a:p>
            <a:fld id="{58FB4751-880F-D840-AAA9-3A15815CC996}" type="slidenum">
              <a:rPr lang="en-US" smtClean="0"/>
              <a:t>15</a:t>
            </a:fld>
            <a:endParaRPr lang="en-US" dirty="0"/>
          </a:p>
        </p:txBody>
      </p:sp>
    </p:spTree>
    <p:extLst>
      <p:ext uri="{BB962C8B-B14F-4D97-AF65-F5344CB8AC3E}">
        <p14:creationId xmlns:p14="http://schemas.microsoft.com/office/powerpoint/2010/main" val="2887035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C3B14-9C58-DC92-1BD1-3C276F9EE187}"/>
              </a:ext>
            </a:extLst>
          </p:cNvPr>
          <p:cNvSpPr>
            <a:spLocks noGrp="1"/>
          </p:cNvSpPr>
          <p:nvPr>
            <p:ph type="title"/>
          </p:nvPr>
        </p:nvSpPr>
        <p:spPr>
          <a:xfrm>
            <a:off x="576072" y="704088"/>
            <a:ext cx="10904728" cy="676656"/>
          </a:xfrm>
        </p:spPr>
        <p:txBody>
          <a:bodyPr/>
          <a:lstStyle/>
          <a:p>
            <a:r>
              <a:rPr lang="en-US" dirty="0"/>
              <a:t>MODEL BUILDING PREREQUISITE</a:t>
            </a:r>
            <a:endParaRPr lang="en-IN" dirty="0"/>
          </a:p>
        </p:txBody>
      </p:sp>
      <p:sp>
        <p:nvSpPr>
          <p:cNvPr id="3" name="Content Placeholder 2">
            <a:extLst>
              <a:ext uri="{FF2B5EF4-FFF2-40B4-BE49-F238E27FC236}">
                <a16:creationId xmlns:a16="http://schemas.microsoft.com/office/drawing/2014/main" id="{8D67AC43-6647-4FFE-CFC1-714C6B1F6D84}"/>
              </a:ext>
            </a:extLst>
          </p:cNvPr>
          <p:cNvSpPr>
            <a:spLocks noGrp="1"/>
          </p:cNvSpPr>
          <p:nvPr>
            <p:ph idx="1"/>
          </p:nvPr>
        </p:nvSpPr>
        <p:spPr/>
        <p:txBody>
          <a:bodyPr>
            <a:normAutofit lnSpcReduction="10000"/>
          </a:bodyPr>
          <a:lstStyle/>
          <a:p>
            <a:pPr marL="0" indent="0">
              <a:buNone/>
            </a:pPr>
            <a:r>
              <a:rPr lang="en-US" b="1" dirty="0"/>
              <a:t>Feature Scaling </a:t>
            </a:r>
            <a:r>
              <a:rPr lang="en-US" dirty="0"/>
              <a:t>:-</a:t>
            </a:r>
          </a:p>
          <a:p>
            <a:pPr marL="0" indent="0">
              <a:buNone/>
            </a:pPr>
            <a:r>
              <a:rPr lang="en-US" b="1" dirty="0"/>
              <a:t>Standardization: </a:t>
            </a:r>
          </a:p>
          <a:p>
            <a:r>
              <a:rPr lang="en-US" sz="2400" dirty="0"/>
              <a:t>It is a step of data pre processing which is applied to independent variables or features of data. It basically helps to normalize the data within a particular range. Sometimes, it also helps in speeding up the calculations in an algorithm.</a:t>
            </a:r>
          </a:p>
          <a:p>
            <a:r>
              <a:rPr kumimoji="0" lang="en-US" altLang="en-US" sz="2400" b="1" i="0" u="none" strike="noStrike" cap="none" normalizeH="0" baseline="0" dirty="0">
                <a:ln>
                  <a:noFill/>
                </a:ln>
                <a:solidFill>
                  <a:srgbClr val="273239"/>
                </a:solidFill>
                <a:effectLst/>
                <a:latin typeface="Gill Sans Nova Light (Body)"/>
              </a:rPr>
              <a:t>Standardization or Z-Score Normalization</a:t>
            </a:r>
            <a:r>
              <a:rPr kumimoji="0" lang="en-US" altLang="en-US" sz="2400" b="0" i="0" u="none" strike="noStrike" cap="none" normalizeH="0" baseline="0" dirty="0">
                <a:ln>
                  <a:noFill/>
                </a:ln>
                <a:solidFill>
                  <a:srgbClr val="273239"/>
                </a:solidFill>
                <a:effectLst/>
                <a:latin typeface="Gill Sans Nova Light (Body)"/>
              </a:rPr>
              <a:t> is the transformation of features by subtracting from mean and dividing by standard deviation. This is often called as </a:t>
            </a:r>
            <a:r>
              <a:rPr kumimoji="0" lang="en-US" altLang="en-US" sz="2400" b="1" i="0" u="none" strike="noStrike" cap="none" normalizeH="0" baseline="0" dirty="0">
                <a:ln>
                  <a:noFill/>
                </a:ln>
                <a:solidFill>
                  <a:srgbClr val="273239"/>
                </a:solidFill>
                <a:effectLst/>
                <a:latin typeface="Gill Sans Nova Light (Body)"/>
              </a:rPr>
              <a:t>Z-score</a:t>
            </a:r>
            <a:r>
              <a:rPr kumimoji="0" lang="en-US" altLang="en-US" sz="2400" b="0" i="0" u="none" strike="noStrike" cap="none" normalizeH="0" baseline="0" dirty="0">
                <a:ln>
                  <a:noFill/>
                </a:ln>
                <a:solidFill>
                  <a:srgbClr val="273239"/>
                </a:solidFill>
                <a:effectLst/>
                <a:latin typeface="Gill Sans Nova Light (Body)"/>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600" b="0" i="0" u="none" strike="noStrike" cap="none" normalizeH="0" baseline="0" dirty="0">
                <a:ln>
                  <a:noFill/>
                </a:ln>
                <a:solidFill>
                  <a:srgbClr val="273239"/>
                </a:solidFill>
                <a:effectLst/>
                <a:latin typeface="Gill Sans Nova Light (Body)"/>
              </a:rPr>
              <a:t>         </a:t>
            </a:r>
            <a:r>
              <a:rPr kumimoji="0" lang="en-US" altLang="en-US" sz="2600" b="1" i="0" u="none" strike="noStrike" cap="none" normalizeH="0" baseline="0" dirty="0" err="1">
                <a:ln>
                  <a:noFill/>
                </a:ln>
                <a:solidFill>
                  <a:srgbClr val="273239"/>
                </a:solidFill>
                <a:effectLst/>
                <a:latin typeface="Gill Sans Nova Light (Body)"/>
              </a:rPr>
              <a:t>X_new</a:t>
            </a:r>
            <a:r>
              <a:rPr kumimoji="0" lang="en-US" altLang="en-US" sz="2600" b="1" i="0" u="none" strike="noStrike" cap="none" normalizeH="0" baseline="0" dirty="0">
                <a:ln>
                  <a:noFill/>
                </a:ln>
                <a:solidFill>
                  <a:srgbClr val="273239"/>
                </a:solidFill>
                <a:effectLst/>
                <a:latin typeface="Gill Sans Nova Light (Body)"/>
              </a:rPr>
              <a:t> = (X - mean)/Std</a:t>
            </a:r>
          </a:p>
          <a:p>
            <a:endParaRPr lang="en-US" dirty="0"/>
          </a:p>
          <a:p>
            <a:endParaRPr lang="en-US" dirty="0"/>
          </a:p>
          <a:p>
            <a:pPr marL="0" indent="0">
              <a:buNone/>
            </a:pPr>
            <a:endParaRPr lang="en-US" dirty="0"/>
          </a:p>
          <a:p>
            <a:pPr marL="0" indent="0">
              <a:buNone/>
            </a:pPr>
            <a:endParaRPr lang="en-US" dirty="0"/>
          </a:p>
          <a:p>
            <a:endParaRPr lang="en-IN" dirty="0"/>
          </a:p>
        </p:txBody>
      </p:sp>
      <p:sp>
        <p:nvSpPr>
          <p:cNvPr id="4" name="Date Placeholder 3">
            <a:extLst>
              <a:ext uri="{FF2B5EF4-FFF2-40B4-BE49-F238E27FC236}">
                <a16:creationId xmlns:a16="http://schemas.microsoft.com/office/drawing/2014/main" id="{F08AB444-64AB-CFDB-36AE-48D9122BA0F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54A3954-B90C-A1CA-22F1-C0A0792B4EE5}"/>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18AD9A1C-8AFC-82A9-982C-0EAD6BCA5534}"/>
              </a:ext>
            </a:extLst>
          </p:cNvPr>
          <p:cNvSpPr>
            <a:spLocks noGrp="1"/>
          </p:cNvSpPr>
          <p:nvPr>
            <p:ph type="sldNum" sz="quarter" idx="12"/>
          </p:nvPr>
        </p:nvSpPr>
        <p:spPr/>
        <p:txBody>
          <a:bodyPr/>
          <a:lstStyle/>
          <a:p>
            <a:fld id="{58FB4751-880F-D840-AAA9-3A15815CC996}" type="slidenum">
              <a:rPr lang="en-US" smtClean="0"/>
              <a:t>16</a:t>
            </a:fld>
            <a:endParaRPr lang="en-US" dirty="0"/>
          </a:p>
        </p:txBody>
      </p:sp>
    </p:spTree>
    <p:extLst>
      <p:ext uri="{BB962C8B-B14F-4D97-AF65-F5344CB8AC3E}">
        <p14:creationId xmlns:p14="http://schemas.microsoft.com/office/powerpoint/2010/main" val="2125579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123A3-E11C-44A8-FF71-90EF705EB5D7}"/>
              </a:ext>
            </a:extLst>
          </p:cNvPr>
          <p:cNvSpPr>
            <a:spLocks noGrp="1"/>
          </p:cNvSpPr>
          <p:nvPr>
            <p:ph type="title"/>
          </p:nvPr>
        </p:nvSpPr>
        <p:spPr>
          <a:xfrm>
            <a:off x="576072" y="704088"/>
            <a:ext cx="11209528" cy="676656"/>
          </a:xfrm>
        </p:spPr>
        <p:txBody>
          <a:bodyPr/>
          <a:lstStyle/>
          <a:p>
            <a:r>
              <a:rPr lang="en-US" dirty="0"/>
              <a:t>MODEL BUILDING PREREQUISITE</a:t>
            </a:r>
            <a:endParaRPr lang="en-IN" dirty="0"/>
          </a:p>
        </p:txBody>
      </p:sp>
      <p:sp>
        <p:nvSpPr>
          <p:cNvPr id="3" name="Content Placeholder 2">
            <a:extLst>
              <a:ext uri="{FF2B5EF4-FFF2-40B4-BE49-F238E27FC236}">
                <a16:creationId xmlns:a16="http://schemas.microsoft.com/office/drawing/2014/main" id="{D94D97A7-C6B0-D55A-A6DD-02FC8ECBAE12}"/>
              </a:ext>
            </a:extLst>
          </p:cNvPr>
          <p:cNvSpPr>
            <a:spLocks noGrp="1"/>
          </p:cNvSpPr>
          <p:nvPr>
            <p:ph idx="1"/>
          </p:nvPr>
        </p:nvSpPr>
        <p:spPr>
          <a:xfrm>
            <a:off x="576072" y="1901952"/>
            <a:ext cx="10451592" cy="3877056"/>
          </a:xfrm>
        </p:spPr>
        <p:txBody>
          <a:bodyPr/>
          <a:lstStyle/>
          <a:p>
            <a:pPr marL="0" indent="0">
              <a:buNone/>
            </a:pPr>
            <a:r>
              <a:rPr lang="en-US" b="1" dirty="0"/>
              <a:t>Normalization</a:t>
            </a:r>
            <a:r>
              <a:rPr lang="en-US" dirty="0"/>
              <a:t>:-</a:t>
            </a:r>
          </a:p>
          <a:p>
            <a:r>
              <a:rPr lang="en-US" sz="2400" dirty="0"/>
              <a:t>Normalization scales our feature to a predefined range (normally the (0-1) or (-1 to 1) range), independently of the statistical distribution they follow. It does this using </a:t>
            </a:r>
            <a:r>
              <a:rPr lang="en-US" sz="2400" b="1" dirty="0"/>
              <a:t>minimum and maximum values</a:t>
            </a:r>
            <a:r>
              <a:rPr lang="en-US" sz="2400" dirty="0"/>
              <a:t> of each feature in the dataset</a:t>
            </a:r>
            <a:r>
              <a:rPr lang="en-US" dirty="0"/>
              <a:t>.</a:t>
            </a:r>
          </a:p>
          <a:p>
            <a:endParaRPr lang="en-US" dirty="0"/>
          </a:p>
          <a:p>
            <a:pPr marL="0" indent="0">
              <a:buNone/>
            </a:pPr>
            <a:endParaRPr lang="en-IN" dirty="0"/>
          </a:p>
        </p:txBody>
      </p:sp>
      <p:sp>
        <p:nvSpPr>
          <p:cNvPr id="4" name="Date Placeholder 3">
            <a:extLst>
              <a:ext uri="{FF2B5EF4-FFF2-40B4-BE49-F238E27FC236}">
                <a16:creationId xmlns:a16="http://schemas.microsoft.com/office/drawing/2014/main" id="{A0D00920-5A80-8592-0E16-E3507BA20EC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831C5C9-7522-39A9-72CF-181530059646}"/>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DE21EA94-1E78-6EF3-D865-3EAAF66512CF}"/>
              </a:ext>
            </a:extLst>
          </p:cNvPr>
          <p:cNvSpPr>
            <a:spLocks noGrp="1"/>
          </p:cNvSpPr>
          <p:nvPr>
            <p:ph type="sldNum" sz="quarter" idx="12"/>
          </p:nvPr>
        </p:nvSpPr>
        <p:spPr/>
        <p:txBody>
          <a:bodyPr/>
          <a:lstStyle/>
          <a:p>
            <a:fld id="{58FB4751-880F-D840-AAA9-3A15815CC996}" type="slidenum">
              <a:rPr lang="en-US" smtClean="0"/>
              <a:t>17</a:t>
            </a:fld>
            <a:endParaRPr lang="en-US" dirty="0"/>
          </a:p>
        </p:txBody>
      </p:sp>
      <p:pic>
        <p:nvPicPr>
          <p:cNvPr id="7" name="Picture 6">
            <a:extLst>
              <a:ext uri="{FF2B5EF4-FFF2-40B4-BE49-F238E27FC236}">
                <a16:creationId xmlns:a16="http://schemas.microsoft.com/office/drawing/2014/main" id="{5D6A96C8-36D5-0BE8-F534-84765875AECA}"/>
              </a:ext>
            </a:extLst>
          </p:cNvPr>
          <p:cNvPicPr>
            <a:picLocks noChangeAspect="1"/>
          </p:cNvPicPr>
          <p:nvPr/>
        </p:nvPicPr>
        <p:blipFill>
          <a:blip r:embed="rId2"/>
          <a:stretch>
            <a:fillRect/>
          </a:stretch>
        </p:blipFill>
        <p:spPr>
          <a:xfrm>
            <a:off x="2865120" y="3964622"/>
            <a:ext cx="4206240" cy="1115378"/>
          </a:xfrm>
          <a:prstGeom prst="rect">
            <a:avLst/>
          </a:prstGeom>
        </p:spPr>
      </p:pic>
    </p:spTree>
    <p:extLst>
      <p:ext uri="{BB962C8B-B14F-4D97-AF65-F5344CB8AC3E}">
        <p14:creationId xmlns:p14="http://schemas.microsoft.com/office/powerpoint/2010/main" val="140419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F9D6A-6D83-0113-0BF8-61989A4CADE6}"/>
              </a:ext>
            </a:extLst>
          </p:cNvPr>
          <p:cNvSpPr>
            <a:spLocks noGrp="1"/>
          </p:cNvSpPr>
          <p:nvPr>
            <p:ph type="title"/>
          </p:nvPr>
        </p:nvSpPr>
        <p:spPr>
          <a:xfrm>
            <a:off x="576072" y="704088"/>
            <a:ext cx="11260328" cy="676656"/>
          </a:xfrm>
        </p:spPr>
        <p:txBody>
          <a:bodyPr/>
          <a:lstStyle/>
          <a:p>
            <a:r>
              <a:rPr lang="en-US" dirty="0"/>
              <a:t>MODEL BUILDING PREREQUISITE</a:t>
            </a:r>
            <a:endParaRPr lang="en-IN" dirty="0"/>
          </a:p>
        </p:txBody>
      </p:sp>
      <p:sp>
        <p:nvSpPr>
          <p:cNvPr id="3" name="Content Placeholder 2">
            <a:extLst>
              <a:ext uri="{FF2B5EF4-FFF2-40B4-BE49-F238E27FC236}">
                <a16:creationId xmlns:a16="http://schemas.microsoft.com/office/drawing/2014/main" id="{C9401771-B0A0-53A0-B6FC-C8F3A34BB9A7}"/>
              </a:ext>
            </a:extLst>
          </p:cNvPr>
          <p:cNvSpPr>
            <a:spLocks noGrp="1"/>
          </p:cNvSpPr>
          <p:nvPr>
            <p:ph idx="1"/>
          </p:nvPr>
        </p:nvSpPr>
        <p:spPr/>
        <p:txBody>
          <a:bodyPr>
            <a:normAutofit/>
          </a:bodyPr>
          <a:lstStyle/>
          <a:p>
            <a:r>
              <a:rPr lang="en-US" sz="2400" dirty="0"/>
              <a:t>Defining a new function called </a:t>
            </a:r>
            <a:r>
              <a:rPr lang="en-US" sz="2400" b="1" dirty="0"/>
              <a:t>tnt_model </a:t>
            </a:r>
            <a:r>
              <a:rPr lang="en-US" sz="2400" dirty="0"/>
              <a:t>which takes model, X_train, y_train, X_test, y_test and print evaluation matrix like MSE, RMSE, R2, Adejusted R2.  Also plots the feature importance based on the algorithm used.</a:t>
            </a:r>
          </a:p>
          <a:p>
            <a:r>
              <a:rPr lang="en-US" sz="2400" dirty="0"/>
              <a:t>We also defined range of values for hyperparameters such as</a:t>
            </a:r>
            <a:r>
              <a:rPr lang="en-US" sz="2400" b="1" dirty="0"/>
              <a:t>:</a:t>
            </a:r>
          </a:p>
          <a:p>
            <a:pPr marL="514350" indent="-514350">
              <a:buFont typeface="+mj-lt"/>
              <a:buAutoNum type="arabicPeriod"/>
            </a:pPr>
            <a:r>
              <a:rPr lang="en-US" sz="2400" dirty="0"/>
              <a:t>Number of trees: n_estimators =[80,100,150]</a:t>
            </a:r>
          </a:p>
          <a:p>
            <a:pPr marL="514350" indent="-514350">
              <a:buFont typeface="+mj-lt"/>
              <a:buAutoNum type="arabicPeriod"/>
            </a:pPr>
            <a:r>
              <a:rPr lang="en-US" sz="2400" dirty="0"/>
              <a:t>Maximum depth of trees: [15,20,30]</a:t>
            </a:r>
          </a:p>
          <a:p>
            <a:pPr marL="514350" indent="-514350">
              <a:buFont typeface="+mj-lt"/>
              <a:buAutoNum type="arabicPeriod"/>
            </a:pPr>
            <a:r>
              <a:rPr lang="en-US" sz="2400" dirty="0"/>
              <a:t>Min no of sample required for split a node: [40,60]</a:t>
            </a:r>
          </a:p>
        </p:txBody>
      </p:sp>
      <p:sp>
        <p:nvSpPr>
          <p:cNvPr id="4" name="Date Placeholder 3">
            <a:extLst>
              <a:ext uri="{FF2B5EF4-FFF2-40B4-BE49-F238E27FC236}">
                <a16:creationId xmlns:a16="http://schemas.microsoft.com/office/drawing/2014/main" id="{FA12B609-A19E-4AE5-7FA4-07E45252C915}"/>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52AD6CC-6319-D40A-4DAE-D6D16D41EEE4}"/>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179064A6-1F2C-E0C8-B469-782E1A1CBF8A}"/>
              </a:ext>
            </a:extLst>
          </p:cNvPr>
          <p:cNvSpPr>
            <a:spLocks noGrp="1"/>
          </p:cNvSpPr>
          <p:nvPr>
            <p:ph type="sldNum" sz="quarter" idx="12"/>
          </p:nvPr>
        </p:nvSpPr>
        <p:spPr/>
        <p:txBody>
          <a:bodyPr/>
          <a:lstStyle/>
          <a:p>
            <a:fld id="{58FB4751-880F-D840-AAA9-3A15815CC996}" type="slidenum">
              <a:rPr lang="en-US" smtClean="0"/>
              <a:t>18</a:t>
            </a:fld>
            <a:endParaRPr lang="en-US" dirty="0"/>
          </a:p>
        </p:txBody>
      </p:sp>
    </p:spTree>
    <p:extLst>
      <p:ext uri="{BB962C8B-B14F-4D97-AF65-F5344CB8AC3E}">
        <p14:creationId xmlns:p14="http://schemas.microsoft.com/office/powerpoint/2010/main" val="849177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2DD2D-F84F-EABC-0FAE-FD697C1C55A6}"/>
              </a:ext>
            </a:extLst>
          </p:cNvPr>
          <p:cNvSpPr>
            <a:spLocks noGrp="1"/>
          </p:cNvSpPr>
          <p:nvPr>
            <p:ph type="title"/>
          </p:nvPr>
        </p:nvSpPr>
        <p:spPr/>
        <p:txBody>
          <a:bodyPr/>
          <a:lstStyle/>
          <a:p>
            <a:pPr algn="ctr"/>
            <a:r>
              <a:rPr lang="en-US" dirty="0"/>
              <a:t>LINEAR REGRESSION</a:t>
            </a:r>
            <a:endParaRPr lang="en-IN" dirty="0"/>
          </a:p>
        </p:txBody>
      </p:sp>
      <p:pic>
        <p:nvPicPr>
          <p:cNvPr id="8" name="Content Placeholder 7">
            <a:extLst>
              <a:ext uri="{FF2B5EF4-FFF2-40B4-BE49-F238E27FC236}">
                <a16:creationId xmlns:a16="http://schemas.microsoft.com/office/drawing/2014/main" id="{9CC93DEE-3787-D698-46DC-DFEDFF29757C}"/>
              </a:ext>
            </a:extLst>
          </p:cNvPr>
          <p:cNvPicPr>
            <a:picLocks noGrp="1" noChangeAspect="1"/>
          </p:cNvPicPr>
          <p:nvPr>
            <p:ph idx="1"/>
          </p:nvPr>
        </p:nvPicPr>
        <p:blipFill>
          <a:blip r:embed="rId2"/>
          <a:stretch>
            <a:fillRect/>
          </a:stretch>
        </p:blipFill>
        <p:spPr>
          <a:xfrm>
            <a:off x="985520" y="1380745"/>
            <a:ext cx="9960863" cy="2551176"/>
          </a:xfrm>
        </p:spPr>
      </p:pic>
      <p:sp>
        <p:nvSpPr>
          <p:cNvPr id="4" name="Date Placeholder 3">
            <a:extLst>
              <a:ext uri="{FF2B5EF4-FFF2-40B4-BE49-F238E27FC236}">
                <a16:creationId xmlns:a16="http://schemas.microsoft.com/office/drawing/2014/main" id="{5BA4AF31-6E06-7DBB-3F0C-81BB0C383A1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1F8F7F4-1DB3-11BD-651A-845D3EA3420A}"/>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13B4AF91-6073-7448-8F2A-065E79677E9F}"/>
              </a:ext>
            </a:extLst>
          </p:cNvPr>
          <p:cNvSpPr>
            <a:spLocks noGrp="1"/>
          </p:cNvSpPr>
          <p:nvPr>
            <p:ph type="sldNum" sz="quarter" idx="12"/>
          </p:nvPr>
        </p:nvSpPr>
        <p:spPr/>
        <p:txBody>
          <a:bodyPr/>
          <a:lstStyle/>
          <a:p>
            <a:fld id="{58FB4751-880F-D840-AAA9-3A15815CC996}" type="slidenum">
              <a:rPr lang="en-US" smtClean="0"/>
              <a:t>19</a:t>
            </a:fld>
            <a:endParaRPr lang="en-US" dirty="0"/>
          </a:p>
        </p:txBody>
      </p:sp>
      <p:pic>
        <p:nvPicPr>
          <p:cNvPr id="11" name="Picture 10">
            <a:extLst>
              <a:ext uri="{FF2B5EF4-FFF2-40B4-BE49-F238E27FC236}">
                <a16:creationId xmlns:a16="http://schemas.microsoft.com/office/drawing/2014/main" id="{457800A3-DC16-D33F-BC9A-949747A419AE}"/>
              </a:ext>
            </a:extLst>
          </p:cNvPr>
          <p:cNvPicPr>
            <a:picLocks noChangeAspect="1"/>
          </p:cNvPicPr>
          <p:nvPr/>
        </p:nvPicPr>
        <p:blipFill>
          <a:blip r:embed="rId3"/>
          <a:stretch>
            <a:fillRect/>
          </a:stretch>
        </p:blipFill>
        <p:spPr>
          <a:xfrm>
            <a:off x="7818120" y="4022936"/>
            <a:ext cx="4197096" cy="2235624"/>
          </a:xfrm>
          <a:prstGeom prst="rect">
            <a:avLst/>
          </a:prstGeom>
        </p:spPr>
      </p:pic>
      <p:sp>
        <p:nvSpPr>
          <p:cNvPr id="12" name="TextBox 11">
            <a:extLst>
              <a:ext uri="{FF2B5EF4-FFF2-40B4-BE49-F238E27FC236}">
                <a16:creationId xmlns:a16="http://schemas.microsoft.com/office/drawing/2014/main" id="{A74732BE-D3B0-3AB3-608A-825255F50BAC}"/>
              </a:ext>
            </a:extLst>
          </p:cNvPr>
          <p:cNvSpPr txBox="1"/>
          <p:nvPr/>
        </p:nvSpPr>
        <p:spPr>
          <a:xfrm>
            <a:off x="281432" y="4137027"/>
            <a:ext cx="7659624" cy="1569660"/>
          </a:xfrm>
          <a:prstGeom prst="rect">
            <a:avLst/>
          </a:prstGeom>
          <a:noFill/>
        </p:spPr>
        <p:txBody>
          <a:bodyPr wrap="square" rtlCol="0">
            <a:spAutoFit/>
          </a:bodyPr>
          <a:lstStyle/>
          <a:p>
            <a:pPr marL="457200" indent="-457200">
              <a:buFont typeface="Arial" panose="020B0604020202020204" pitchFamily="34" charset="0"/>
              <a:buChar char="•"/>
            </a:pPr>
            <a:r>
              <a:rPr lang="en-US" sz="2400" dirty="0"/>
              <a:t>We plotted the graph of actual and predicted dependent variable ‘Rented bike count’.</a:t>
            </a:r>
          </a:p>
          <a:p>
            <a:pPr marL="457200" indent="-457200">
              <a:buFont typeface="Arial" panose="020B0604020202020204" pitchFamily="34" charset="0"/>
              <a:buChar char="•"/>
            </a:pPr>
            <a:r>
              <a:rPr lang="en-US" sz="2400" dirty="0"/>
              <a:t>Since the performance of simple linear model is not so good. We experienced with some complex models.</a:t>
            </a:r>
            <a:endParaRPr lang="en-IN" sz="2400" dirty="0"/>
          </a:p>
        </p:txBody>
      </p:sp>
    </p:spTree>
    <p:extLst>
      <p:ext uri="{BB962C8B-B14F-4D97-AF65-F5344CB8AC3E}">
        <p14:creationId xmlns:p14="http://schemas.microsoft.com/office/powerpoint/2010/main" val="4205991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p:txBody>
          <a:bodyPr/>
          <a:lstStyle/>
          <a:p>
            <a:r>
              <a:rPr lang="en-US" dirty="0"/>
              <a:t>Agenda</a:t>
            </a:r>
          </a:p>
        </p:txBody>
      </p:sp>
      <p:graphicFrame>
        <p:nvGraphicFramePr>
          <p:cNvPr id="2" name="Table 4">
            <a:extLst>
              <a:ext uri="{FF2B5EF4-FFF2-40B4-BE49-F238E27FC236}">
                <a16:creationId xmlns:a16="http://schemas.microsoft.com/office/drawing/2014/main" id="{14883AB6-E6D8-70A9-3CCB-61E120FC6000}"/>
              </a:ext>
            </a:extLst>
          </p:cNvPr>
          <p:cNvGraphicFramePr>
            <a:graphicFrameLocks noGrp="1"/>
          </p:cNvGraphicFramePr>
          <p:nvPr>
            <p:ph idx="1"/>
            <p:extLst>
              <p:ext uri="{D42A27DB-BD31-4B8C-83A1-F6EECF244321}">
                <p14:modId xmlns:p14="http://schemas.microsoft.com/office/powerpoint/2010/main" val="3475456010"/>
              </p:ext>
            </p:extLst>
          </p:nvPr>
        </p:nvGraphicFramePr>
        <p:xfrm>
          <a:off x="7203440" y="1169988"/>
          <a:ext cx="4683760" cy="4860428"/>
        </p:xfrm>
        <a:graphic>
          <a:graphicData uri="http://schemas.openxmlformats.org/drawingml/2006/table">
            <a:tbl>
              <a:tblPr firstRow="1" bandRow="1"/>
              <a:tblGrid>
                <a:gridCol w="4683760">
                  <a:extLst>
                    <a:ext uri="{9D8B030D-6E8A-4147-A177-3AD203B41FA5}">
                      <a16:colId xmlns:a16="http://schemas.microsoft.com/office/drawing/2014/main" val="1563570424"/>
                    </a:ext>
                  </a:extLst>
                </a:gridCol>
              </a:tblGrid>
              <a:tr h="75563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PROBLEM DESCRIPTION</a:t>
                      </a:r>
                    </a:p>
                    <a:p>
                      <a:pPr algn="r"/>
                      <a:r>
                        <a:rPr lang="en-US" sz="1800" dirty="0">
                          <a:latin typeface="+mj-lt"/>
                        </a:rPr>
                        <a:t>3</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105424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BUSINESS UNDERSTANDING</a:t>
                      </a:r>
                    </a:p>
                    <a:p>
                      <a:pPr marL="0" algn="r" defTabSz="914400" rtl="0" eaLnBrk="1" latinLnBrk="0" hangingPunct="1"/>
                      <a:r>
                        <a:rPr lang="en-US" sz="1800" kern="1200" dirty="0">
                          <a:solidFill>
                            <a:schemeClr val="tx1"/>
                          </a:solidFill>
                          <a:latin typeface="+mj-lt"/>
                          <a:ea typeface="+mn-ea"/>
                          <a:cs typeface="+mn-cs"/>
                        </a:rPr>
                        <a:t>4</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107576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EXPLORATORY DATA ANALYSIS</a:t>
                      </a:r>
                    </a:p>
                    <a:p>
                      <a:pPr marL="0" algn="r" defTabSz="914400" rtl="0" eaLnBrk="1" latinLnBrk="0" hangingPunct="1"/>
                      <a:r>
                        <a:rPr lang="en-US" sz="1800" kern="1200" dirty="0">
                          <a:solidFill>
                            <a:schemeClr val="tx1"/>
                          </a:solidFill>
                          <a:latin typeface="+mj-lt"/>
                          <a:ea typeface="+mn-ea"/>
                          <a:cs typeface="+mn-cs"/>
                        </a:rPr>
                        <a:t>5</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103273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MODEL BUILDING</a:t>
                      </a:r>
                    </a:p>
                    <a:p>
                      <a:pPr marL="0" algn="r" defTabSz="914400" rtl="0" eaLnBrk="1" latinLnBrk="0" hangingPunct="1"/>
                      <a:r>
                        <a:rPr lang="en-US" sz="1800" kern="1200" dirty="0">
                          <a:solidFill>
                            <a:schemeClr val="tx1"/>
                          </a:solidFill>
                          <a:latin typeface="+mj-lt"/>
                          <a:ea typeface="+mn-ea"/>
                          <a:cs typeface="+mn-cs"/>
                        </a:rPr>
                        <a:t>16</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92053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CONCLUSION</a:t>
                      </a:r>
                    </a:p>
                    <a:p>
                      <a:pPr marL="0" algn="r" defTabSz="914400" rtl="0" eaLnBrk="1" latinLnBrk="0" hangingPunct="1"/>
                      <a:r>
                        <a:rPr lang="en-US" sz="1800" kern="1200" dirty="0">
                          <a:solidFill>
                            <a:schemeClr val="tx1"/>
                          </a:solidFill>
                          <a:latin typeface="+mj-lt"/>
                          <a:ea typeface="+mn-ea"/>
                          <a:cs typeface="+mn-cs"/>
                        </a:rPr>
                        <a:t>31</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spTree>
    <p:extLst>
      <p:ext uri="{BB962C8B-B14F-4D97-AF65-F5344CB8AC3E}">
        <p14:creationId xmlns:p14="http://schemas.microsoft.com/office/powerpoint/2010/main" val="34741339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7D17-8A1E-DB9E-899D-7E7A3E6C9DB5}"/>
              </a:ext>
            </a:extLst>
          </p:cNvPr>
          <p:cNvSpPr>
            <a:spLocks noGrp="1"/>
          </p:cNvSpPr>
          <p:nvPr>
            <p:ph type="title"/>
          </p:nvPr>
        </p:nvSpPr>
        <p:spPr>
          <a:xfrm>
            <a:off x="626872" y="155448"/>
            <a:ext cx="10515600" cy="676656"/>
          </a:xfrm>
        </p:spPr>
        <p:txBody>
          <a:bodyPr/>
          <a:lstStyle/>
          <a:p>
            <a:pPr algn="ctr"/>
            <a:r>
              <a:rPr lang="en-US" dirty="0"/>
              <a:t>LASSO REGRESSION</a:t>
            </a:r>
            <a:endParaRPr lang="en-IN" dirty="0"/>
          </a:p>
        </p:txBody>
      </p:sp>
      <p:pic>
        <p:nvPicPr>
          <p:cNvPr id="8" name="Content Placeholder 7">
            <a:extLst>
              <a:ext uri="{FF2B5EF4-FFF2-40B4-BE49-F238E27FC236}">
                <a16:creationId xmlns:a16="http://schemas.microsoft.com/office/drawing/2014/main" id="{916E1500-CFCC-68D0-2A16-1424737C428D}"/>
              </a:ext>
            </a:extLst>
          </p:cNvPr>
          <p:cNvPicPr>
            <a:picLocks noGrp="1" noChangeAspect="1"/>
          </p:cNvPicPr>
          <p:nvPr>
            <p:ph idx="1"/>
          </p:nvPr>
        </p:nvPicPr>
        <p:blipFill>
          <a:blip r:embed="rId2"/>
          <a:stretch>
            <a:fillRect/>
          </a:stretch>
        </p:blipFill>
        <p:spPr>
          <a:xfrm>
            <a:off x="40640" y="805560"/>
            <a:ext cx="12110720" cy="2842895"/>
          </a:xfrm>
        </p:spPr>
      </p:pic>
      <p:sp>
        <p:nvSpPr>
          <p:cNvPr id="4" name="Date Placeholder 3">
            <a:extLst>
              <a:ext uri="{FF2B5EF4-FFF2-40B4-BE49-F238E27FC236}">
                <a16:creationId xmlns:a16="http://schemas.microsoft.com/office/drawing/2014/main" id="{3E0B1333-EC1F-84DD-BE9A-543CB6652C65}"/>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C96606B2-22B9-BC9C-6461-C42BFF66A817}"/>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61A4F2CB-A54B-8A6B-A763-950099935918}"/>
              </a:ext>
            </a:extLst>
          </p:cNvPr>
          <p:cNvSpPr>
            <a:spLocks noGrp="1"/>
          </p:cNvSpPr>
          <p:nvPr>
            <p:ph type="sldNum" sz="quarter" idx="12"/>
          </p:nvPr>
        </p:nvSpPr>
        <p:spPr/>
        <p:txBody>
          <a:bodyPr/>
          <a:lstStyle/>
          <a:p>
            <a:fld id="{58FB4751-880F-D840-AAA9-3A15815CC996}" type="slidenum">
              <a:rPr lang="en-US" smtClean="0"/>
              <a:t>20</a:t>
            </a:fld>
            <a:endParaRPr lang="en-US" dirty="0"/>
          </a:p>
        </p:txBody>
      </p:sp>
      <p:pic>
        <p:nvPicPr>
          <p:cNvPr id="10" name="Picture 9">
            <a:extLst>
              <a:ext uri="{FF2B5EF4-FFF2-40B4-BE49-F238E27FC236}">
                <a16:creationId xmlns:a16="http://schemas.microsoft.com/office/drawing/2014/main" id="{9FE2BEB1-CFEE-C942-934E-07B7E69A19B6}"/>
              </a:ext>
            </a:extLst>
          </p:cNvPr>
          <p:cNvPicPr>
            <a:picLocks noChangeAspect="1"/>
          </p:cNvPicPr>
          <p:nvPr/>
        </p:nvPicPr>
        <p:blipFill>
          <a:blip r:embed="rId3"/>
          <a:stretch>
            <a:fillRect/>
          </a:stretch>
        </p:blipFill>
        <p:spPr>
          <a:xfrm>
            <a:off x="2183277" y="3747068"/>
            <a:ext cx="6992326" cy="2305372"/>
          </a:xfrm>
          <a:prstGeom prst="rect">
            <a:avLst/>
          </a:prstGeom>
        </p:spPr>
      </p:pic>
    </p:spTree>
    <p:extLst>
      <p:ext uri="{BB962C8B-B14F-4D97-AF65-F5344CB8AC3E}">
        <p14:creationId xmlns:p14="http://schemas.microsoft.com/office/powerpoint/2010/main" val="2174126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B095-20EB-2B62-37F5-D0E19AFC7D10}"/>
              </a:ext>
            </a:extLst>
          </p:cNvPr>
          <p:cNvSpPr>
            <a:spLocks noGrp="1"/>
          </p:cNvSpPr>
          <p:nvPr>
            <p:ph type="title"/>
          </p:nvPr>
        </p:nvSpPr>
        <p:spPr>
          <a:xfrm>
            <a:off x="512064" y="277368"/>
            <a:ext cx="10515600" cy="676656"/>
          </a:xfrm>
        </p:spPr>
        <p:txBody>
          <a:bodyPr/>
          <a:lstStyle/>
          <a:p>
            <a:pPr algn="ctr"/>
            <a:r>
              <a:rPr lang="en-US" dirty="0"/>
              <a:t>RIDGE REGRESSION</a:t>
            </a:r>
            <a:endParaRPr lang="en-IN" dirty="0"/>
          </a:p>
        </p:txBody>
      </p:sp>
      <p:sp>
        <p:nvSpPr>
          <p:cNvPr id="4" name="Date Placeholder 3">
            <a:extLst>
              <a:ext uri="{FF2B5EF4-FFF2-40B4-BE49-F238E27FC236}">
                <a16:creationId xmlns:a16="http://schemas.microsoft.com/office/drawing/2014/main" id="{8EE4C8B3-F55A-0C75-520B-0AC563C283A0}"/>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E196E7D-03B1-D56F-84E1-4572DB0CF58C}"/>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4E4E9A93-F8B7-B7E4-8FD9-15196D9321BC}"/>
              </a:ext>
            </a:extLst>
          </p:cNvPr>
          <p:cNvSpPr>
            <a:spLocks noGrp="1"/>
          </p:cNvSpPr>
          <p:nvPr>
            <p:ph type="sldNum" sz="quarter" idx="12"/>
          </p:nvPr>
        </p:nvSpPr>
        <p:spPr/>
        <p:txBody>
          <a:bodyPr/>
          <a:lstStyle/>
          <a:p>
            <a:fld id="{58FB4751-880F-D840-AAA9-3A15815CC996}" type="slidenum">
              <a:rPr lang="en-US" smtClean="0"/>
              <a:t>21</a:t>
            </a:fld>
            <a:endParaRPr lang="en-US" dirty="0"/>
          </a:p>
        </p:txBody>
      </p:sp>
      <p:pic>
        <p:nvPicPr>
          <p:cNvPr id="14" name="Content Placeholder 13">
            <a:extLst>
              <a:ext uri="{FF2B5EF4-FFF2-40B4-BE49-F238E27FC236}">
                <a16:creationId xmlns:a16="http://schemas.microsoft.com/office/drawing/2014/main" id="{C14FFDC7-81D7-9296-3D09-46D6E0B9F41A}"/>
              </a:ext>
            </a:extLst>
          </p:cNvPr>
          <p:cNvPicPr>
            <a:picLocks noGrp="1" noChangeAspect="1"/>
          </p:cNvPicPr>
          <p:nvPr>
            <p:ph idx="1"/>
          </p:nvPr>
        </p:nvPicPr>
        <p:blipFill>
          <a:blip r:embed="rId2"/>
          <a:stretch>
            <a:fillRect/>
          </a:stretch>
        </p:blipFill>
        <p:spPr>
          <a:xfrm>
            <a:off x="145833" y="954025"/>
            <a:ext cx="11954727" cy="2713736"/>
          </a:xfrm>
        </p:spPr>
      </p:pic>
      <p:pic>
        <p:nvPicPr>
          <p:cNvPr id="16" name="Picture 15">
            <a:extLst>
              <a:ext uri="{FF2B5EF4-FFF2-40B4-BE49-F238E27FC236}">
                <a16:creationId xmlns:a16="http://schemas.microsoft.com/office/drawing/2014/main" id="{A5FBB64B-63E8-4C73-C8CD-D26B3EE81761}"/>
              </a:ext>
            </a:extLst>
          </p:cNvPr>
          <p:cNvPicPr>
            <a:picLocks noChangeAspect="1"/>
          </p:cNvPicPr>
          <p:nvPr/>
        </p:nvPicPr>
        <p:blipFill>
          <a:blip r:embed="rId3"/>
          <a:stretch>
            <a:fillRect/>
          </a:stretch>
        </p:blipFill>
        <p:spPr>
          <a:xfrm>
            <a:off x="2650849" y="3808183"/>
            <a:ext cx="6944694" cy="2095792"/>
          </a:xfrm>
          <a:prstGeom prst="rect">
            <a:avLst/>
          </a:prstGeom>
        </p:spPr>
      </p:pic>
    </p:spTree>
    <p:extLst>
      <p:ext uri="{BB962C8B-B14F-4D97-AF65-F5344CB8AC3E}">
        <p14:creationId xmlns:p14="http://schemas.microsoft.com/office/powerpoint/2010/main" val="3700688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58F39-D736-2120-54A6-6FD6D67E1814}"/>
              </a:ext>
            </a:extLst>
          </p:cNvPr>
          <p:cNvSpPr>
            <a:spLocks noGrp="1"/>
          </p:cNvSpPr>
          <p:nvPr>
            <p:ph type="title"/>
          </p:nvPr>
        </p:nvSpPr>
        <p:spPr>
          <a:xfrm>
            <a:off x="859536" y="173355"/>
            <a:ext cx="10515600" cy="676656"/>
          </a:xfrm>
        </p:spPr>
        <p:txBody>
          <a:bodyPr/>
          <a:lstStyle/>
          <a:p>
            <a:pPr algn="ctr"/>
            <a:r>
              <a:rPr lang="en-US" dirty="0"/>
              <a:t>ELASTICNET REGRESSION</a:t>
            </a:r>
            <a:endParaRPr lang="en-IN" dirty="0"/>
          </a:p>
        </p:txBody>
      </p:sp>
      <p:pic>
        <p:nvPicPr>
          <p:cNvPr id="8" name="Content Placeholder 7">
            <a:extLst>
              <a:ext uri="{FF2B5EF4-FFF2-40B4-BE49-F238E27FC236}">
                <a16:creationId xmlns:a16="http://schemas.microsoft.com/office/drawing/2014/main" id="{FF0A3A19-A8C1-5857-8D67-3389DD6FD948}"/>
              </a:ext>
            </a:extLst>
          </p:cNvPr>
          <p:cNvPicPr>
            <a:picLocks noGrp="1" noChangeAspect="1"/>
          </p:cNvPicPr>
          <p:nvPr>
            <p:ph idx="1"/>
          </p:nvPr>
        </p:nvPicPr>
        <p:blipFill>
          <a:blip r:embed="rId2"/>
          <a:stretch>
            <a:fillRect/>
          </a:stretch>
        </p:blipFill>
        <p:spPr>
          <a:xfrm>
            <a:off x="121920" y="850011"/>
            <a:ext cx="11893296" cy="2578989"/>
          </a:xfrm>
        </p:spPr>
      </p:pic>
      <p:sp>
        <p:nvSpPr>
          <p:cNvPr id="4" name="Date Placeholder 3">
            <a:extLst>
              <a:ext uri="{FF2B5EF4-FFF2-40B4-BE49-F238E27FC236}">
                <a16:creationId xmlns:a16="http://schemas.microsoft.com/office/drawing/2014/main" id="{38A7B8D4-9940-435D-2750-60D9245CF5A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29436098-BE0C-0DB6-586C-5B844449727F}"/>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4D93A42C-A436-97E4-7406-A1DB7149EB76}"/>
              </a:ext>
            </a:extLst>
          </p:cNvPr>
          <p:cNvSpPr>
            <a:spLocks noGrp="1"/>
          </p:cNvSpPr>
          <p:nvPr>
            <p:ph type="sldNum" sz="quarter" idx="12"/>
          </p:nvPr>
        </p:nvSpPr>
        <p:spPr/>
        <p:txBody>
          <a:bodyPr/>
          <a:lstStyle/>
          <a:p>
            <a:fld id="{58FB4751-880F-D840-AAA9-3A15815CC996}" type="slidenum">
              <a:rPr lang="en-US" smtClean="0"/>
              <a:t>22</a:t>
            </a:fld>
            <a:endParaRPr lang="en-US" dirty="0"/>
          </a:p>
        </p:txBody>
      </p:sp>
      <p:pic>
        <p:nvPicPr>
          <p:cNvPr id="10" name="Picture 9">
            <a:extLst>
              <a:ext uri="{FF2B5EF4-FFF2-40B4-BE49-F238E27FC236}">
                <a16:creationId xmlns:a16="http://schemas.microsoft.com/office/drawing/2014/main" id="{D4A8EFFB-9D00-A1D1-B833-4D6499D369F1}"/>
              </a:ext>
            </a:extLst>
          </p:cNvPr>
          <p:cNvPicPr>
            <a:picLocks noChangeAspect="1"/>
          </p:cNvPicPr>
          <p:nvPr/>
        </p:nvPicPr>
        <p:blipFill>
          <a:blip r:embed="rId3"/>
          <a:stretch>
            <a:fillRect/>
          </a:stretch>
        </p:blipFill>
        <p:spPr>
          <a:xfrm>
            <a:off x="3210560" y="3527996"/>
            <a:ext cx="5370576" cy="2479993"/>
          </a:xfrm>
          <a:prstGeom prst="rect">
            <a:avLst/>
          </a:prstGeom>
        </p:spPr>
      </p:pic>
    </p:spTree>
    <p:extLst>
      <p:ext uri="{BB962C8B-B14F-4D97-AF65-F5344CB8AC3E}">
        <p14:creationId xmlns:p14="http://schemas.microsoft.com/office/powerpoint/2010/main" val="3085651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0DFB0-9778-1B5E-E2E5-DE7137B40FBE}"/>
              </a:ext>
            </a:extLst>
          </p:cNvPr>
          <p:cNvSpPr>
            <a:spLocks noGrp="1"/>
          </p:cNvSpPr>
          <p:nvPr>
            <p:ph type="title"/>
          </p:nvPr>
        </p:nvSpPr>
        <p:spPr/>
        <p:txBody>
          <a:bodyPr/>
          <a:lstStyle/>
          <a:p>
            <a:pPr algn="ctr"/>
            <a:r>
              <a:rPr lang="en-US" dirty="0"/>
              <a:t>POLYNOMIAL REGRESSION</a:t>
            </a:r>
            <a:endParaRPr lang="en-IN" dirty="0"/>
          </a:p>
        </p:txBody>
      </p:sp>
      <p:pic>
        <p:nvPicPr>
          <p:cNvPr id="8" name="Content Placeholder 7">
            <a:extLst>
              <a:ext uri="{FF2B5EF4-FFF2-40B4-BE49-F238E27FC236}">
                <a16:creationId xmlns:a16="http://schemas.microsoft.com/office/drawing/2014/main" id="{84DA945B-7026-9529-E838-EB9564453F7F}"/>
              </a:ext>
            </a:extLst>
          </p:cNvPr>
          <p:cNvPicPr>
            <a:picLocks noGrp="1" noChangeAspect="1"/>
          </p:cNvPicPr>
          <p:nvPr>
            <p:ph idx="1"/>
          </p:nvPr>
        </p:nvPicPr>
        <p:blipFill>
          <a:blip r:embed="rId2"/>
          <a:stretch>
            <a:fillRect/>
          </a:stretch>
        </p:blipFill>
        <p:spPr>
          <a:xfrm>
            <a:off x="295656" y="1380744"/>
            <a:ext cx="11719560" cy="2347976"/>
          </a:xfrm>
        </p:spPr>
      </p:pic>
      <p:sp>
        <p:nvSpPr>
          <p:cNvPr id="4" name="Date Placeholder 3">
            <a:extLst>
              <a:ext uri="{FF2B5EF4-FFF2-40B4-BE49-F238E27FC236}">
                <a16:creationId xmlns:a16="http://schemas.microsoft.com/office/drawing/2014/main" id="{7386EC08-B3C8-E4B1-10F1-92529096BE0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90F4495-F799-C811-D847-BAB9082D7B69}"/>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F77A7485-36FE-74DD-9E8C-B7040C206ACC}"/>
              </a:ext>
            </a:extLst>
          </p:cNvPr>
          <p:cNvSpPr>
            <a:spLocks noGrp="1"/>
          </p:cNvSpPr>
          <p:nvPr>
            <p:ph type="sldNum" sz="quarter" idx="12"/>
          </p:nvPr>
        </p:nvSpPr>
        <p:spPr/>
        <p:txBody>
          <a:bodyPr/>
          <a:lstStyle/>
          <a:p>
            <a:fld id="{58FB4751-880F-D840-AAA9-3A15815CC996}" type="slidenum">
              <a:rPr lang="en-US" smtClean="0"/>
              <a:t>23</a:t>
            </a:fld>
            <a:endParaRPr lang="en-US" dirty="0"/>
          </a:p>
        </p:txBody>
      </p:sp>
      <p:pic>
        <p:nvPicPr>
          <p:cNvPr id="10" name="Picture 9">
            <a:extLst>
              <a:ext uri="{FF2B5EF4-FFF2-40B4-BE49-F238E27FC236}">
                <a16:creationId xmlns:a16="http://schemas.microsoft.com/office/drawing/2014/main" id="{4FBEF586-E419-5B58-A251-BCDD9A833557}"/>
              </a:ext>
            </a:extLst>
          </p:cNvPr>
          <p:cNvPicPr>
            <a:picLocks noChangeAspect="1"/>
          </p:cNvPicPr>
          <p:nvPr/>
        </p:nvPicPr>
        <p:blipFill>
          <a:blip r:embed="rId3"/>
          <a:stretch>
            <a:fillRect/>
          </a:stretch>
        </p:blipFill>
        <p:spPr>
          <a:xfrm>
            <a:off x="2951132" y="3810001"/>
            <a:ext cx="6801799" cy="2491844"/>
          </a:xfrm>
          <a:prstGeom prst="rect">
            <a:avLst/>
          </a:prstGeom>
        </p:spPr>
      </p:pic>
    </p:spTree>
    <p:extLst>
      <p:ext uri="{BB962C8B-B14F-4D97-AF65-F5344CB8AC3E}">
        <p14:creationId xmlns:p14="http://schemas.microsoft.com/office/powerpoint/2010/main" val="3099409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99309-07AE-6398-5201-023BC738D7B3}"/>
              </a:ext>
            </a:extLst>
          </p:cNvPr>
          <p:cNvSpPr>
            <a:spLocks noGrp="1"/>
          </p:cNvSpPr>
          <p:nvPr>
            <p:ph type="title"/>
          </p:nvPr>
        </p:nvSpPr>
        <p:spPr>
          <a:xfrm>
            <a:off x="838200" y="265271"/>
            <a:ext cx="10515600" cy="676656"/>
          </a:xfrm>
        </p:spPr>
        <p:txBody>
          <a:bodyPr/>
          <a:lstStyle/>
          <a:p>
            <a:pPr algn="ctr"/>
            <a:r>
              <a:rPr lang="en-US" dirty="0"/>
              <a:t>DECISION TREE REGRESSOR</a:t>
            </a:r>
            <a:endParaRPr lang="en-IN" dirty="0"/>
          </a:p>
        </p:txBody>
      </p:sp>
      <p:pic>
        <p:nvPicPr>
          <p:cNvPr id="10" name="Content Placeholder 9">
            <a:extLst>
              <a:ext uri="{FF2B5EF4-FFF2-40B4-BE49-F238E27FC236}">
                <a16:creationId xmlns:a16="http://schemas.microsoft.com/office/drawing/2014/main" id="{47DD36E0-111C-E12D-5B7B-3A86196298FD}"/>
              </a:ext>
            </a:extLst>
          </p:cNvPr>
          <p:cNvPicPr>
            <a:picLocks noGrp="1" noChangeAspect="1"/>
          </p:cNvPicPr>
          <p:nvPr>
            <p:ph idx="1"/>
          </p:nvPr>
        </p:nvPicPr>
        <p:blipFill>
          <a:blip r:embed="rId2"/>
          <a:stretch>
            <a:fillRect/>
          </a:stretch>
        </p:blipFill>
        <p:spPr>
          <a:xfrm>
            <a:off x="203053" y="941927"/>
            <a:ext cx="12080387" cy="2248313"/>
          </a:xfrm>
        </p:spPr>
      </p:pic>
      <p:sp>
        <p:nvSpPr>
          <p:cNvPr id="4" name="Date Placeholder 3">
            <a:extLst>
              <a:ext uri="{FF2B5EF4-FFF2-40B4-BE49-F238E27FC236}">
                <a16:creationId xmlns:a16="http://schemas.microsoft.com/office/drawing/2014/main" id="{33995CB4-631E-DB5C-2E5D-D10A59807DD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A4DFB5C-C1DC-9271-C1D7-F4A3188C2189}"/>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01A78DA6-288D-2966-FB5B-3B71722D3AAE}"/>
              </a:ext>
            </a:extLst>
          </p:cNvPr>
          <p:cNvSpPr>
            <a:spLocks noGrp="1"/>
          </p:cNvSpPr>
          <p:nvPr>
            <p:ph type="sldNum" sz="quarter" idx="12"/>
          </p:nvPr>
        </p:nvSpPr>
        <p:spPr/>
        <p:txBody>
          <a:bodyPr/>
          <a:lstStyle/>
          <a:p>
            <a:fld id="{58FB4751-880F-D840-AAA9-3A15815CC996}" type="slidenum">
              <a:rPr lang="en-US" smtClean="0"/>
              <a:t>24</a:t>
            </a:fld>
            <a:endParaRPr lang="en-US" dirty="0"/>
          </a:p>
        </p:txBody>
      </p:sp>
      <p:pic>
        <p:nvPicPr>
          <p:cNvPr id="12" name="Picture 11">
            <a:extLst>
              <a:ext uri="{FF2B5EF4-FFF2-40B4-BE49-F238E27FC236}">
                <a16:creationId xmlns:a16="http://schemas.microsoft.com/office/drawing/2014/main" id="{24A6DB0E-2C77-12E6-9709-A7F6989E61CC}"/>
              </a:ext>
            </a:extLst>
          </p:cNvPr>
          <p:cNvPicPr>
            <a:picLocks noChangeAspect="1"/>
          </p:cNvPicPr>
          <p:nvPr/>
        </p:nvPicPr>
        <p:blipFill>
          <a:blip r:embed="rId3"/>
          <a:stretch>
            <a:fillRect/>
          </a:stretch>
        </p:blipFill>
        <p:spPr>
          <a:xfrm>
            <a:off x="6181344" y="3261360"/>
            <a:ext cx="5994400" cy="2956560"/>
          </a:xfrm>
          <a:prstGeom prst="rect">
            <a:avLst/>
          </a:prstGeom>
        </p:spPr>
      </p:pic>
      <p:sp>
        <p:nvSpPr>
          <p:cNvPr id="15" name="TextBox 14">
            <a:extLst>
              <a:ext uri="{FF2B5EF4-FFF2-40B4-BE49-F238E27FC236}">
                <a16:creationId xmlns:a16="http://schemas.microsoft.com/office/drawing/2014/main" id="{2AA1E898-856E-43DA-C31B-4BD927BA8A6F}"/>
              </a:ext>
            </a:extLst>
          </p:cNvPr>
          <p:cNvSpPr txBox="1"/>
          <p:nvPr/>
        </p:nvSpPr>
        <p:spPr>
          <a:xfrm>
            <a:off x="203053" y="4000976"/>
            <a:ext cx="5807604" cy="1200329"/>
          </a:xfrm>
          <a:prstGeom prst="rect">
            <a:avLst/>
          </a:prstGeom>
          <a:noFill/>
        </p:spPr>
        <p:txBody>
          <a:bodyPr wrap="square" rtlCol="0">
            <a:spAutoFit/>
          </a:bodyPr>
          <a:lstStyle/>
          <a:p>
            <a:r>
              <a:rPr lang="en-US" sz="2400" dirty="0"/>
              <a:t>DecisionTreeRegressor performs well better than linear and regularization reg with  a test R2 score is more than 75%</a:t>
            </a:r>
            <a:endParaRPr lang="en-IN" sz="2400" dirty="0"/>
          </a:p>
        </p:txBody>
      </p:sp>
    </p:spTree>
    <p:extLst>
      <p:ext uri="{BB962C8B-B14F-4D97-AF65-F5344CB8AC3E}">
        <p14:creationId xmlns:p14="http://schemas.microsoft.com/office/powerpoint/2010/main" val="2774856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1058A-7E94-4AE6-D2AD-B6400DB2BD13}"/>
              </a:ext>
            </a:extLst>
          </p:cNvPr>
          <p:cNvSpPr>
            <a:spLocks noGrp="1"/>
          </p:cNvSpPr>
          <p:nvPr>
            <p:ph type="title"/>
          </p:nvPr>
        </p:nvSpPr>
        <p:spPr>
          <a:xfrm>
            <a:off x="657352" y="173355"/>
            <a:ext cx="10515600" cy="676656"/>
          </a:xfrm>
        </p:spPr>
        <p:txBody>
          <a:bodyPr/>
          <a:lstStyle/>
          <a:p>
            <a:pPr algn="ctr"/>
            <a:r>
              <a:rPr lang="en-US" dirty="0"/>
              <a:t>RANDOM FOREST REGRESSOR</a:t>
            </a:r>
            <a:endParaRPr lang="en-IN" dirty="0"/>
          </a:p>
        </p:txBody>
      </p:sp>
      <p:pic>
        <p:nvPicPr>
          <p:cNvPr id="8" name="Content Placeholder 7">
            <a:extLst>
              <a:ext uri="{FF2B5EF4-FFF2-40B4-BE49-F238E27FC236}">
                <a16:creationId xmlns:a16="http://schemas.microsoft.com/office/drawing/2014/main" id="{8B24D25D-BF9E-E1E0-12A2-17BAB984BED0}"/>
              </a:ext>
            </a:extLst>
          </p:cNvPr>
          <p:cNvPicPr>
            <a:picLocks noGrp="1" noChangeAspect="1"/>
          </p:cNvPicPr>
          <p:nvPr>
            <p:ph idx="1"/>
          </p:nvPr>
        </p:nvPicPr>
        <p:blipFill>
          <a:blip r:embed="rId2"/>
          <a:stretch>
            <a:fillRect/>
          </a:stretch>
        </p:blipFill>
        <p:spPr>
          <a:xfrm>
            <a:off x="71120" y="850011"/>
            <a:ext cx="12049760" cy="2665349"/>
          </a:xfrm>
        </p:spPr>
      </p:pic>
      <p:sp>
        <p:nvSpPr>
          <p:cNvPr id="4" name="Date Placeholder 3">
            <a:extLst>
              <a:ext uri="{FF2B5EF4-FFF2-40B4-BE49-F238E27FC236}">
                <a16:creationId xmlns:a16="http://schemas.microsoft.com/office/drawing/2014/main" id="{4A41A918-04E2-1694-56B2-27E95ABACFC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3F11085-3C0E-17E9-058C-01B207EE1825}"/>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BF6C7A4A-D8E8-295C-C110-D11CD533D302}"/>
              </a:ext>
            </a:extLst>
          </p:cNvPr>
          <p:cNvSpPr>
            <a:spLocks noGrp="1"/>
          </p:cNvSpPr>
          <p:nvPr>
            <p:ph type="sldNum" sz="quarter" idx="12"/>
          </p:nvPr>
        </p:nvSpPr>
        <p:spPr/>
        <p:txBody>
          <a:bodyPr/>
          <a:lstStyle/>
          <a:p>
            <a:fld id="{58FB4751-880F-D840-AAA9-3A15815CC996}" type="slidenum">
              <a:rPr lang="en-US" smtClean="0"/>
              <a:t>25</a:t>
            </a:fld>
            <a:endParaRPr lang="en-US" dirty="0"/>
          </a:p>
        </p:txBody>
      </p:sp>
      <p:pic>
        <p:nvPicPr>
          <p:cNvPr id="10" name="Picture 9">
            <a:extLst>
              <a:ext uri="{FF2B5EF4-FFF2-40B4-BE49-F238E27FC236}">
                <a16:creationId xmlns:a16="http://schemas.microsoft.com/office/drawing/2014/main" id="{5D0EE050-D922-328B-C978-F7631FBED95E}"/>
              </a:ext>
            </a:extLst>
          </p:cNvPr>
          <p:cNvPicPr>
            <a:picLocks noChangeAspect="1"/>
          </p:cNvPicPr>
          <p:nvPr/>
        </p:nvPicPr>
        <p:blipFill>
          <a:blip r:embed="rId3"/>
          <a:stretch>
            <a:fillRect/>
          </a:stretch>
        </p:blipFill>
        <p:spPr>
          <a:xfrm>
            <a:off x="3484880" y="3626407"/>
            <a:ext cx="5852160" cy="2381582"/>
          </a:xfrm>
          <a:prstGeom prst="rect">
            <a:avLst/>
          </a:prstGeom>
        </p:spPr>
      </p:pic>
    </p:spTree>
    <p:extLst>
      <p:ext uri="{BB962C8B-B14F-4D97-AF65-F5344CB8AC3E}">
        <p14:creationId xmlns:p14="http://schemas.microsoft.com/office/powerpoint/2010/main" val="2368606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8CCDA-4D13-D3F9-9230-B80365045CF1}"/>
              </a:ext>
            </a:extLst>
          </p:cNvPr>
          <p:cNvSpPr>
            <a:spLocks noGrp="1"/>
          </p:cNvSpPr>
          <p:nvPr>
            <p:ph type="title"/>
          </p:nvPr>
        </p:nvSpPr>
        <p:spPr>
          <a:xfrm>
            <a:off x="616712" y="206248"/>
            <a:ext cx="10515600" cy="676656"/>
          </a:xfrm>
        </p:spPr>
        <p:txBody>
          <a:bodyPr/>
          <a:lstStyle/>
          <a:p>
            <a:pPr algn="ctr"/>
            <a:r>
              <a:rPr lang="en-US" dirty="0"/>
              <a:t>GRADIENT BOOSTING</a:t>
            </a:r>
            <a:endParaRPr lang="en-IN" dirty="0"/>
          </a:p>
        </p:txBody>
      </p:sp>
      <p:pic>
        <p:nvPicPr>
          <p:cNvPr id="8" name="Content Placeholder 7">
            <a:extLst>
              <a:ext uri="{FF2B5EF4-FFF2-40B4-BE49-F238E27FC236}">
                <a16:creationId xmlns:a16="http://schemas.microsoft.com/office/drawing/2014/main" id="{051F52BF-BBFA-8327-319C-346471576F25}"/>
              </a:ext>
            </a:extLst>
          </p:cNvPr>
          <p:cNvPicPr>
            <a:picLocks noGrp="1" noChangeAspect="1"/>
          </p:cNvPicPr>
          <p:nvPr>
            <p:ph idx="1"/>
          </p:nvPr>
        </p:nvPicPr>
        <p:blipFill>
          <a:blip r:embed="rId2"/>
          <a:stretch>
            <a:fillRect/>
          </a:stretch>
        </p:blipFill>
        <p:spPr>
          <a:xfrm>
            <a:off x="233680" y="882904"/>
            <a:ext cx="11572239" cy="2212975"/>
          </a:xfrm>
        </p:spPr>
      </p:pic>
      <p:sp>
        <p:nvSpPr>
          <p:cNvPr id="4" name="Date Placeholder 3">
            <a:extLst>
              <a:ext uri="{FF2B5EF4-FFF2-40B4-BE49-F238E27FC236}">
                <a16:creationId xmlns:a16="http://schemas.microsoft.com/office/drawing/2014/main" id="{9F4B7609-9160-5303-1356-07DE796960E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542C752-F07E-FAEA-DAEC-F6542CED6189}"/>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2A0523DC-9ADF-D633-241E-AF19A70ADCFC}"/>
              </a:ext>
            </a:extLst>
          </p:cNvPr>
          <p:cNvSpPr>
            <a:spLocks noGrp="1"/>
          </p:cNvSpPr>
          <p:nvPr>
            <p:ph type="sldNum" sz="quarter" idx="12"/>
          </p:nvPr>
        </p:nvSpPr>
        <p:spPr/>
        <p:txBody>
          <a:bodyPr/>
          <a:lstStyle/>
          <a:p>
            <a:fld id="{58FB4751-880F-D840-AAA9-3A15815CC996}" type="slidenum">
              <a:rPr lang="en-US" smtClean="0"/>
              <a:t>26</a:t>
            </a:fld>
            <a:endParaRPr lang="en-US" dirty="0"/>
          </a:p>
        </p:txBody>
      </p:sp>
      <p:pic>
        <p:nvPicPr>
          <p:cNvPr id="10" name="Picture 9">
            <a:extLst>
              <a:ext uri="{FF2B5EF4-FFF2-40B4-BE49-F238E27FC236}">
                <a16:creationId xmlns:a16="http://schemas.microsoft.com/office/drawing/2014/main" id="{D5B46FC2-6D23-D615-93DE-503C67E3FD13}"/>
              </a:ext>
            </a:extLst>
          </p:cNvPr>
          <p:cNvPicPr>
            <a:picLocks noChangeAspect="1"/>
          </p:cNvPicPr>
          <p:nvPr/>
        </p:nvPicPr>
        <p:blipFill>
          <a:blip r:embed="rId3"/>
          <a:stretch>
            <a:fillRect/>
          </a:stretch>
        </p:blipFill>
        <p:spPr>
          <a:xfrm>
            <a:off x="3136392" y="3251200"/>
            <a:ext cx="5476239" cy="2723896"/>
          </a:xfrm>
          <a:prstGeom prst="rect">
            <a:avLst/>
          </a:prstGeom>
        </p:spPr>
      </p:pic>
    </p:spTree>
    <p:extLst>
      <p:ext uri="{BB962C8B-B14F-4D97-AF65-F5344CB8AC3E}">
        <p14:creationId xmlns:p14="http://schemas.microsoft.com/office/powerpoint/2010/main" val="1902462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4B742-7061-169F-2EE8-9A614A532187}"/>
              </a:ext>
            </a:extLst>
          </p:cNvPr>
          <p:cNvSpPr>
            <a:spLocks noGrp="1"/>
          </p:cNvSpPr>
          <p:nvPr>
            <p:ph type="title"/>
          </p:nvPr>
        </p:nvSpPr>
        <p:spPr>
          <a:xfrm>
            <a:off x="512064" y="246888"/>
            <a:ext cx="10515600" cy="676656"/>
          </a:xfrm>
        </p:spPr>
        <p:txBody>
          <a:bodyPr/>
          <a:lstStyle/>
          <a:p>
            <a:pPr algn="ctr"/>
            <a:r>
              <a:rPr lang="en-US" dirty="0"/>
              <a:t>EXTREME GRADIENT BOOSTING</a:t>
            </a:r>
            <a:endParaRPr lang="en-IN" dirty="0"/>
          </a:p>
        </p:txBody>
      </p:sp>
      <p:pic>
        <p:nvPicPr>
          <p:cNvPr id="8" name="Content Placeholder 7">
            <a:extLst>
              <a:ext uri="{FF2B5EF4-FFF2-40B4-BE49-F238E27FC236}">
                <a16:creationId xmlns:a16="http://schemas.microsoft.com/office/drawing/2014/main" id="{F3ECEC7E-1D1D-7885-5DC3-B619ABC7B1EC}"/>
              </a:ext>
            </a:extLst>
          </p:cNvPr>
          <p:cNvPicPr>
            <a:picLocks noGrp="1" noChangeAspect="1"/>
          </p:cNvPicPr>
          <p:nvPr>
            <p:ph idx="1"/>
          </p:nvPr>
        </p:nvPicPr>
        <p:blipFill>
          <a:blip r:embed="rId2"/>
          <a:stretch>
            <a:fillRect/>
          </a:stretch>
        </p:blipFill>
        <p:spPr>
          <a:xfrm>
            <a:off x="203053" y="923544"/>
            <a:ext cx="11812163" cy="2649728"/>
          </a:xfrm>
        </p:spPr>
      </p:pic>
      <p:sp>
        <p:nvSpPr>
          <p:cNvPr id="4" name="Date Placeholder 3">
            <a:extLst>
              <a:ext uri="{FF2B5EF4-FFF2-40B4-BE49-F238E27FC236}">
                <a16:creationId xmlns:a16="http://schemas.microsoft.com/office/drawing/2014/main" id="{133F61EB-8BFE-8F2C-A7A3-460B756F71E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BEB74FA-02ED-5867-653E-AC91AA6CEA01}"/>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07709C38-C9EC-A3DB-4C8A-2E58CA7792B7}"/>
              </a:ext>
            </a:extLst>
          </p:cNvPr>
          <p:cNvSpPr>
            <a:spLocks noGrp="1"/>
          </p:cNvSpPr>
          <p:nvPr>
            <p:ph type="sldNum" sz="quarter" idx="12"/>
          </p:nvPr>
        </p:nvSpPr>
        <p:spPr/>
        <p:txBody>
          <a:bodyPr/>
          <a:lstStyle/>
          <a:p>
            <a:fld id="{58FB4751-880F-D840-AAA9-3A15815CC996}" type="slidenum">
              <a:rPr lang="en-US" smtClean="0"/>
              <a:t>27</a:t>
            </a:fld>
            <a:endParaRPr lang="en-US" dirty="0"/>
          </a:p>
        </p:txBody>
      </p:sp>
      <p:pic>
        <p:nvPicPr>
          <p:cNvPr id="12" name="Picture 11">
            <a:extLst>
              <a:ext uri="{FF2B5EF4-FFF2-40B4-BE49-F238E27FC236}">
                <a16:creationId xmlns:a16="http://schemas.microsoft.com/office/drawing/2014/main" id="{C0655998-7871-9804-BC2B-39318FB497B4}"/>
              </a:ext>
            </a:extLst>
          </p:cNvPr>
          <p:cNvPicPr>
            <a:picLocks noChangeAspect="1"/>
          </p:cNvPicPr>
          <p:nvPr/>
        </p:nvPicPr>
        <p:blipFill>
          <a:blip r:embed="rId3"/>
          <a:stretch>
            <a:fillRect/>
          </a:stretch>
        </p:blipFill>
        <p:spPr>
          <a:xfrm>
            <a:off x="6380480" y="3624072"/>
            <a:ext cx="5634736" cy="2649728"/>
          </a:xfrm>
          <a:prstGeom prst="rect">
            <a:avLst/>
          </a:prstGeom>
        </p:spPr>
      </p:pic>
      <p:sp>
        <p:nvSpPr>
          <p:cNvPr id="15" name="TextBox 14">
            <a:extLst>
              <a:ext uri="{FF2B5EF4-FFF2-40B4-BE49-F238E27FC236}">
                <a16:creationId xmlns:a16="http://schemas.microsoft.com/office/drawing/2014/main" id="{9F9403CB-EE04-1F76-AC36-062CF2CB50B8}"/>
              </a:ext>
            </a:extLst>
          </p:cNvPr>
          <p:cNvSpPr txBox="1"/>
          <p:nvPr/>
        </p:nvSpPr>
        <p:spPr>
          <a:xfrm>
            <a:off x="512064" y="4064000"/>
            <a:ext cx="5462016"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XGBoost regressor emerges as the best model according to the evolution matrix score.</a:t>
            </a:r>
            <a:endParaRPr lang="en-IN" sz="2400" dirty="0"/>
          </a:p>
        </p:txBody>
      </p:sp>
    </p:spTree>
    <p:extLst>
      <p:ext uri="{BB962C8B-B14F-4D97-AF65-F5344CB8AC3E}">
        <p14:creationId xmlns:p14="http://schemas.microsoft.com/office/powerpoint/2010/main" val="1402278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C4348-D3A9-926A-3C79-AFDEBE6DAC6E}"/>
              </a:ext>
            </a:extLst>
          </p:cNvPr>
          <p:cNvSpPr>
            <a:spLocks noGrp="1"/>
          </p:cNvSpPr>
          <p:nvPr>
            <p:ph type="title"/>
          </p:nvPr>
        </p:nvSpPr>
        <p:spPr/>
        <p:txBody>
          <a:bodyPr/>
          <a:lstStyle/>
          <a:p>
            <a:r>
              <a:rPr lang="en-US" dirty="0"/>
              <a:t>EXTREME GRADIENT BOOSTING</a:t>
            </a:r>
            <a:endParaRPr lang="en-IN" dirty="0"/>
          </a:p>
        </p:txBody>
      </p:sp>
      <p:pic>
        <p:nvPicPr>
          <p:cNvPr id="8" name="Content Placeholder 7">
            <a:extLst>
              <a:ext uri="{FF2B5EF4-FFF2-40B4-BE49-F238E27FC236}">
                <a16:creationId xmlns:a16="http://schemas.microsoft.com/office/drawing/2014/main" id="{8ED60CB1-0EE5-9FBA-C2B0-D54F2C7ED986}"/>
              </a:ext>
            </a:extLst>
          </p:cNvPr>
          <p:cNvPicPr>
            <a:picLocks noGrp="1" noChangeAspect="1"/>
          </p:cNvPicPr>
          <p:nvPr>
            <p:ph idx="1"/>
          </p:nvPr>
        </p:nvPicPr>
        <p:blipFill>
          <a:blip r:embed="rId2"/>
          <a:stretch>
            <a:fillRect/>
          </a:stretch>
        </p:blipFill>
        <p:spPr>
          <a:xfrm>
            <a:off x="955040" y="1544321"/>
            <a:ext cx="9885679" cy="4609592"/>
          </a:xfrm>
        </p:spPr>
      </p:pic>
      <p:sp>
        <p:nvSpPr>
          <p:cNvPr id="4" name="Date Placeholder 3">
            <a:extLst>
              <a:ext uri="{FF2B5EF4-FFF2-40B4-BE49-F238E27FC236}">
                <a16:creationId xmlns:a16="http://schemas.microsoft.com/office/drawing/2014/main" id="{B15A7C82-E465-A00B-8FC5-EC95F380C83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48804C9-471A-9CC2-E27A-5FD4B65ED2AC}"/>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73186E1F-84C8-23B9-21DD-C09C5B3D2890}"/>
              </a:ext>
            </a:extLst>
          </p:cNvPr>
          <p:cNvSpPr>
            <a:spLocks noGrp="1"/>
          </p:cNvSpPr>
          <p:nvPr>
            <p:ph type="sldNum" sz="quarter" idx="12"/>
          </p:nvPr>
        </p:nvSpPr>
        <p:spPr/>
        <p:txBody>
          <a:bodyPr/>
          <a:lstStyle/>
          <a:p>
            <a:fld id="{58FB4751-880F-D840-AAA9-3A15815CC996}" type="slidenum">
              <a:rPr lang="en-US" smtClean="0"/>
              <a:t>28</a:t>
            </a:fld>
            <a:endParaRPr lang="en-US" dirty="0"/>
          </a:p>
        </p:txBody>
      </p:sp>
    </p:spTree>
    <p:extLst>
      <p:ext uri="{BB962C8B-B14F-4D97-AF65-F5344CB8AC3E}">
        <p14:creationId xmlns:p14="http://schemas.microsoft.com/office/powerpoint/2010/main" val="505571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4C85-37D8-F3E3-88C0-96899AEACE45}"/>
              </a:ext>
            </a:extLst>
          </p:cNvPr>
          <p:cNvSpPr>
            <a:spLocks noGrp="1"/>
          </p:cNvSpPr>
          <p:nvPr>
            <p:ph type="title"/>
          </p:nvPr>
        </p:nvSpPr>
        <p:spPr/>
        <p:txBody>
          <a:bodyPr/>
          <a:lstStyle/>
          <a:p>
            <a:pPr algn="ctr"/>
            <a:r>
              <a:rPr lang="en-US" dirty="0"/>
              <a:t>Matrics of different Models</a:t>
            </a:r>
            <a:endParaRPr lang="en-IN" dirty="0"/>
          </a:p>
        </p:txBody>
      </p:sp>
      <p:pic>
        <p:nvPicPr>
          <p:cNvPr id="8" name="Content Placeholder 7">
            <a:extLst>
              <a:ext uri="{FF2B5EF4-FFF2-40B4-BE49-F238E27FC236}">
                <a16:creationId xmlns:a16="http://schemas.microsoft.com/office/drawing/2014/main" id="{65357A81-4652-694D-278F-B9569B67DEB3}"/>
              </a:ext>
            </a:extLst>
          </p:cNvPr>
          <p:cNvPicPr>
            <a:picLocks noGrp="1" noChangeAspect="1"/>
          </p:cNvPicPr>
          <p:nvPr>
            <p:ph idx="1"/>
          </p:nvPr>
        </p:nvPicPr>
        <p:blipFill>
          <a:blip r:embed="rId2"/>
          <a:stretch>
            <a:fillRect/>
          </a:stretch>
        </p:blipFill>
        <p:spPr>
          <a:xfrm>
            <a:off x="1011060" y="1657985"/>
            <a:ext cx="9535019" cy="4346575"/>
          </a:xfrm>
        </p:spPr>
      </p:pic>
      <p:sp>
        <p:nvSpPr>
          <p:cNvPr id="4" name="Date Placeholder 3">
            <a:extLst>
              <a:ext uri="{FF2B5EF4-FFF2-40B4-BE49-F238E27FC236}">
                <a16:creationId xmlns:a16="http://schemas.microsoft.com/office/drawing/2014/main" id="{3B7975DB-B30F-8F8E-A4A0-F8239913C86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C5694B5-16D1-D0BE-F6E4-8344550A2D4B}"/>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B26862CE-D7F3-966D-9A8B-90FCE01E0ED7}"/>
              </a:ext>
            </a:extLst>
          </p:cNvPr>
          <p:cNvSpPr>
            <a:spLocks noGrp="1"/>
          </p:cNvSpPr>
          <p:nvPr>
            <p:ph type="sldNum" sz="quarter" idx="12"/>
          </p:nvPr>
        </p:nvSpPr>
        <p:spPr/>
        <p:txBody>
          <a:bodyPr/>
          <a:lstStyle/>
          <a:p>
            <a:fld id="{58FB4751-880F-D840-AAA9-3A15815CC996}" type="slidenum">
              <a:rPr lang="en-US" smtClean="0"/>
              <a:t>29</a:t>
            </a:fld>
            <a:endParaRPr lang="en-US" dirty="0"/>
          </a:p>
        </p:txBody>
      </p:sp>
    </p:spTree>
    <p:extLst>
      <p:ext uri="{BB962C8B-B14F-4D97-AF65-F5344CB8AC3E}">
        <p14:creationId xmlns:p14="http://schemas.microsoft.com/office/powerpoint/2010/main" val="1970589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a:xfrm>
            <a:off x="504951" y="1047811"/>
            <a:ext cx="6502620" cy="676656"/>
          </a:xfrm>
        </p:spPr>
        <p:txBody>
          <a:bodyPr/>
          <a:lstStyle/>
          <a:p>
            <a:r>
              <a:rPr lang="en-US" dirty="0"/>
              <a:t>PROBLEM DESCRIPTION</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576071" y="1947671"/>
            <a:ext cx="6431499" cy="4070729"/>
          </a:xfrm>
        </p:spPr>
        <p:txBody>
          <a:bodyPr>
            <a:normAutofit/>
          </a:bodyPr>
          <a:lstStyle/>
          <a:p>
            <a:r>
              <a:rPr lang="en-US" sz="2400" dirty="0">
                <a:solidFill>
                  <a:srgbClr val="212121"/>
                </a:solidFill>
                <a:latin typeface="Gill Sans Nova Light (Body)"/>
              </a:rPr>
              <a:t>Currently </a:t>
            </a:r>
            <a:r>
              <a:rPr lang="en-US" sz="2400" b="0" i="0" dirty="0">
                <a:solidFill>
                  <a:srgbClr val="212121"/>
                </a:solidFill>
                <a:effectLst/>
                <a:latin typeface="Gill Sans Nova Light (Body)"/>
              </a:rPr>
              <a:t>Rental bikes are introduced in many urban cities for the enhancement of mobility comfort. It is important to make the rental bike available and accessible to the public at the right time as it lessens the waiting time. Eventually, providing the city with a stable supply of rental bikes becomes a major concern. The crucial part is the prediction of bike count required at each hour for the stable supply of rental bikes</a:t>
            </a:r>
            <a:r>
              <a:rPr lang="en-US" b="0" i="0" dirty="0">
                <a:solidFill>
                  <a:srgbClr val="212121"/>
                </a:solidFill>
                <a:effectLst/>
                <a:latin typeface="Gill Sans Nova Light (Body)"/>
              </a:rPr>
              <a:t>.</a:t>
            </a:r>
          </a:p>
          <a:p>
            <a:endParaRPr lang="en-US" dirty="0"/>
          </a:p>
        </p:txBody>
      </p:sp>
      <p:sp>
        <p:nvSpPr>
          <p:cNvPr id="2" name="Date Placeholder 1">
            <a:extLst>
              <a:ext uri="{FF2B5EF4-FFF2-40B4-BE49-F238E27FC236}">
                <a16:creationId xmlns:a16="http://schemas.microsoft.com/office/drawing/2014/main" id="{DA884D8B-635B-7402-1437-04A104C24B54}"/>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p:txBody>
          <a:bodyPr/>
          <a:lstStyle/>
          <a:p>
            <a:r>
              <a:rPr lang="en-US" dirty="0"/>
              <a:t>Bike Sharing Demand Prediction</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3</a:t>
            </a:fld>
            <a:endParaRPr lang="en-US" dirty="0"/>
          </a:p>
        </p:txBody>
      </p:sp>
      <p:pic>
        <p:nvPicPr>
          <p:cNvPr id="20" name="Picture Placeholder 19">
            <a:extLst>
              <a:ext uri="{FF2B5EF4-FFF2-40B4-BE49-F238E27FC236}">
                <a16:creationId xmlns:a16="http://schemas.microsoft.com/office/drawing/2014/main" id="{6D7DDE92-F7E8-5A53-E94F-E1AC6A210548}"/>
              </a:ext>
            </a:extLst>
          </p:cNvPr>
          <p:cNvPicPr>
            <a:picLocks noGrp="1" noChangeAspect="1"/>
          </p:cNvPicPr>
          <p:nvPr>
            <p:ph type="pic" idx="1"/>
          </p:nvPr>
        </p:nvPicPr>
        <p:blipFill>
          <a:blip r:embed="rId2"/>
          <a:srcRect l="25835" r="25835"/>
          <a:stretch>
            <a:fillRect/>
          </a:stretch>
        </p:blipFill>
        <p:spPr>
          <a:xfrm>
            <a:off x="7530990" y="-1"/>
            <a:ext cx="4376530" cy="6018401"/>
          </a:xfrm>
        </p:spPr>
      </p:pic>
    </p:spTree>
    <p:extLst>
      <p:ext uri="{BB962C8B-B14F-4D97-AF65-F5344CB8AC3E}">
        <p14:creationId xmlns:p14="http://schemas.microsoft.com/office/powerpoint/2010/main" val="3435077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9886C-413F-0C98-89A7-EF8C3A4D9706}"/>
              </a:ext>
            </a:extLst>
          </p:cNvPr>
          <p:cNvSpPr>
            <a:spLocks noGrp="1"/>
          </p:cNvSpPr>
          <p:nvPr>
            <p:ph type="title"/>
          </p:nvPr>
        </p:nvSpPr>
        <p:spPr>
          <a:xfrm>
            <a:off x="650241" y="402844"/>
            <a:ext cx="10515600" cy="676656"/>
          </a:xfrm>
        </p:spPr>
        <p:txBody>
          <a:bodyPr/>
          <a:lstStyle/>
          <a:p>
            <a:pPr algn="ctr"/>
            <a:r>
              <a:rPr lang="en-US" dirty="0"/>
              <a:t>Model Accuracy</a:t>
            </a:r>
            <a:endParaRPr lang="en-IN" dirty="0"/>
          </a:p>
        </p:txBody>
      </p:sp>
      <p:pic>
        <p:nvPicPr>
          <p:cNvPr id="8" name="Content Placeholder 7">
            <a:extLst>
              <a:ext uri="{FF2B5EF4-FFF2-40B4-BE49-F238E27FC236}">
                <a16:creationId xmlns:a16="http://schemas.microsoft.com/office/drawing/2014/main" id="{7AD18472-9F92-C677-0ACF-D5D27CF2EF9D}"/>
              </a:ext>
            </a:extLst>
          </p:cNvPr>
          <p:cNvPicPr>
            <a:picLocks noGrp="1" noChangeAspect="1"/>
          </p:cNvPicPr>
          <p:nvPr>
            <p:ph idx="1"/>
          </p:nvPr>
        </p:nvPicPr>
        <p:blipFill>
          <a:blip r:embed="rId2"/>
          <a:stretch>
            <a:fillRect/>
          </a:stretch>
        </p:blipFill>
        <p:spPr>
          <a:xfrm>
            <a:off x="233681" y="1280161"/>
            <a:ext cx="11348720" cy="4927600"/>
          </a:xfrm>
        </p:spPr>
      </p:pic>
      <p:sp>
        <p:nvSpPr>
          <p:cNvPr id="4" name="Date Placeholder 3">
            <a:extLst>
              <a:ext uri="{FF2B5EF4-FFF2-40B4-BE49-F238E27FC236}">
                <a16:creationId xmlns:a16="http://schemas.microsoft.com/office/drawing/2014/main" id="{44341DB7-BD19-323E-DCD6-5B19E19E306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920194CC-3B86-9E7C-F9C7-B9A146A714D6}"/>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0D68845C-145B-6E14-F544-13A4FE9E1BE8}"/>
              </a:ext>
            </a:extLst>
          </p:cNvPr>
          <p:cNvSpPr>
            <a:spLocks noGrp="1"/>
          </p:cNvSpPr>
          <p:nvPr>
            <p:ph type="sldNum" sz="quarter" idx="12"/>
          </p:nvPr>
        </p:nvSpPr>
        <p:spPr/>
        <p:txBody>
          <a:bodyPr/>
          <a:lstStyle/>
          <a:p>
            <a:fld id="{58FB4751-880F-D840-AAA9-3A15815CC996}" type="slidenum">
              <a:rPr lang="en-US" smtClean="0"/>
              <a:t>30</a:t>
            </a:fld>
            <a:endParaRPr lang="en-US" dirty="0"/>
          </a:p>
        </p:txBody>
      </p:sp>
    </p:spTree>
    <p:extLst>
      <p:ext uri="{BB962C8B-B14F-4D97-AF65-F5344CB8AC3E}">
        <p14:creationId xmlns:p14="http://schemas.microsoft.com/office/powerpoint/2010/main" val="921696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AE0B-07F2-5C8F-E059-44AC606FD35C}"/>
              </a:ext>
            </a:extLst>
          </p:cNvPr>
          <p:cNvSpPr>
            <a:spLocks noGrp="1"/>
          </p:cNvSpPr>
          <p:nvPr>
            <p:ph type="title"/>
          </p:nvPr>
        </p:nvSpPr>
        <p:spPr>
          <a:xfrm>
            <a:off x="512064" y="347472"/>
            <a:ext cx="10515600" cy="676656"/>
          </a:xfrm>
        </p:spPr>
        <p:txBody>
          <a:bodyPr/>
          <a:lstStyle/>
          <a:p>
            <a:pPr algn="ctr"/>
            <a:r>
              <a:rPr lang="en-US" dirty="0"/>
              <a:t>Conclusion </a:t>
            </a:r>
            <a:endParaRPr lang="en-IN" dirty="0"/>
          </a:p>
        </p:txBody>
      </p:sp>
      <p:sp>
        <p:nvSpPr>
          <p:cNvPr id="3" name="Content Placeholder 2">
            <a:extLst>
              <a:ext uri="{FF2B5EF4-FFF2-40B4-BE49-F238E27FC236}">
                <a16:creationId xmlns:a16="http://schemas.microsoft.com/office/drawing/2014/main" id="{F2151C1D-367A-9B58-BB5A-CE7CB196A0DA}"/>
              </a:ext>
            </a:extLst>
          </p:cNvPr>
          <p:cNvSpPr>
            <a:spLocks noGrp="1"/>
          </p:cNvSpPr>
          <p:nvPr>
            <p:ph idx="1"/>
          </p:nvPr>
        </p:nvSpPr>
        <p:spPr>
          <a:xfrm>
            <a:off x="365760" y="1195832"/>
            <a:ext cx="11409680" cy="4925568"/>
          </a:xfrm>
        </p:spPr>
        <p:txBody>
          <a:bodyPr>
            <a:normAutofit/>
          </a:bodyPr>
          <a:lstStyle/>
          <a:p>
            <a:r>
              <a:rPr lang="en-US" sz="2400" dirty="0">
                <a:latin typeface="Gill Sans Nova Light (Body)"/>
              </a:rPr>
              <a:t>The independent variable in the data does not have a good linear relation with the target variable so the simple linear model was not performing good on this data. Tree based algorithm perform well in this case.</a:t>
            </a:r>
          </a:p>
          <a:p>
            <a:r>
              <a:rPr lang="en-US" sz="2400" i="0" dirty="0">
                <a:solidFill>
                  <a:srgbClr val="000000"/>
                </a:solidFill>
                <a:effectLst/>
                <a:latin typeface="Gill Sans Nova Light (Body)"/>
              </a:rPr>
              <a:t>There is a surge of high demand in the morning 8AM and in evening 6PM as the people might be going to their work at morning 8AM and returning from their work at the evening 6PM.</a:t>
            </a:r>
          </a:p>
          <a:p>
            <a:r>
              <a:rPr lang="en-US" sz="2400" i="0" dirty="0">
                <a:solidFill>
                  <a:srgbClr val="000000"/>
                </a:solidFill>
                <a:effectLst/>
                <a:latin typeface="Gill Sans Nova Light (Body)"/>
              </a:rPr>
              <a:t>After performing the various models the Gradient Boosting and Extreme Gradient Boosting found to be the best model that can be used for the Bike Sharing Demand Prediction since the performance metrics (</a:t>
            </a:r>
            <a:r>
              <a:rPr lang="en-US" sz="2400" i="0" dirty="0" err="1">
                <a:solidFill>
                  <a:srgbClr val="000000"/>
                </a:solidFill>
                <a:effectLst/>
                <a:latin typeface="Gill Sans Nova Light (Body)"/>
              </a:rPr>
              <a:t>mse,rmse</a:t>
            </a:r>
            <a:r>
              <a:rPr lang="en-US" sz="2400" i="0" dirty="0">
                <a:solidFill>
                  <a:srgbClr val="000000"/>
                </a:solidFill>
                <a:effectLst/>
                <a:latin typeface="Gill Sans Nova Light (Body)"/>
              </a:rPr>
              <a:t>) shows lower and (r2,adjusted_r2) shows a higher value for the Gradient Boosting and Extreme Gradient Boosting models !</a:t>
            </a:r>
          </a:p>
          <a:p>
            <a:r>
              <a:rPr lang="en-US" sz="2400" i="0" dirty="0">
                <a:solidFill>
                  <a:srgbClr val="000000"/>
                </a:solidFill>
                <a:effectLst/>
                <a:latin typeface="Gill Sans Nova Light (Body)"/>
              </a:rPr>
              <a:t>We can use either Gradient Boosting and Extreme Gradient Boosting model for the bike rental stations.</a:t>
            </a:r>
          </a:p>
          <a:p>
            <a:pPr marL="0" indent="0">
              <a:buNone/>
            </a:pPr>
            <a:endParaRPr lang="en-US" sz="2000" b="0" i="0" dirty="0">
              <a:solidFill>
                <a:srgbClr val="000000"/>
              </a:solidFill>
              <a:effectLst/>
              <a:latin typeface="Gill Sans Nova Light (Body)"/>
            </a:endParaRPr>
          </a:p>
        </p:txBody>
      </p:sp>
      <p:sp>
        <p:nvSpPr>
          <p:cNvPr id="4" name="Date Placeholder 3">
            <a:extLst>
              <a:ext uri="{FF2B5EF4-FFF2-40B4-BE49-F238E27FC236}">
                <a16:creationId xmlns:a16="http://schemas.microsoft.com/office/drawing/2014/main" id="{EF2460DD-ADEA-0F9A-524C-1D1CAD831DC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E90B049-648F-83EE-F1B9-69FEAA363755}"/>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0EEC2DA8-BAD3-C802-4FDE-B725B5E1449B}"/>
              </a:ext>
            </a:extLst>
          </p:cNvPr>
          <p:cNvSpPr>
            <a:spLocks noGrp="1"/>
          </p:cNvSpPr>
          <p:nvPr>
            <p:ph type="sldNum" sz="quarter" idx="12"/>
          </p:nvPr>
        </p:nvSpPr>
        <p:spPr/>
        <p:txBody>
          <a:bodyPr/>
          <a:lstStyle/>
          <a:p>
            <a:fld id="{58FB4751-880F-D840-AAA9-3A15815CC996}" type="slidenum">
              <a:rPr lang="en-US" smtClean="0"/>
              <a:t>31</a:t>
            </a:fld>
            <a:endParaRPr lang="en-US" dirty="0"/>
          </a:p>
        </p:txBody>
      </p:sp>
    </p:spTree>
    <p:extLst>
      <p:ext uri="{BB962C8B-B14F-4D97-AF65-F5344CB8AC3E}">
        <p14:creationId xmlns:p14="http://schemas.microsoft.com/office/powerpoint/2010/main" val="2786732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7AB109-D696-F27C-BD95-5BEBCF3AC000}"/>
              </a:ext>
            </a:extLst>
          </p:cNvPr>
          <p:cNvSpPr>
            <a:spLocks noGrp="1"/>
          </p:cNvSpPr>
          <p:nvPr>
            <p:ph type="title"/>
          </p:nvPr>
        </p:nvSpPr>
        <p:spPr/>
        <p:txBody>
          <a:bodyPr/>
          <a:lstStyle/>
          <a:p>
            <a:r>
              <a:rPr lang="en-US" dirty="0"/>
              <a:t>summary</a:t>
            </a:r>
          </a:p>
        </p:txBody>
      </p:sp>
      <p:sp>
        <p:nvSpPr>
          <p:cNvPr id="2" name="Text Placeholder 1">
            <a:extLst>
              <a:ext uri="{FF2B5EF4-FFF2-40B4-BE49-F238E27FC236}">
                <a16:creationId xmlns:a16="http://schemas.microsoft.com/office/drawing/2014/main" id="{60ADE49E-7CC1-6704-5852-FAE992A0EEC4}"/>
              </a:ext>
            </a:extLst>
          </p:cNvPr>
          <p:cNvSpPr>
            <a:spLocks noGrp="1"/>
          </p:cNvSpPr>
          <p:nvPr>
            <p:ph type="body" sz="half" idx="2"/>
          </p:nvPr>
        </p:nvSpPr>
        <p:spPr/>
        <p:txBody>
          <a:bodyPr/>
          <a:lstStyle/>
          <a:p>
            <a:r>
              <a:rPr lang="en-US" dirty="0"/>
              <a:t>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4" name="Date Placeholder 3">
            <a:extLst>
              <a:ext uri="{FF2B5EF4-FFF2-40B4-BE49-F238E27FC236}">
                <a16:creationId xmlns:a16="http://schemas.microsoft.com/office/drawing/2014/main" id="{90EE3569-F451-360A-870F-C2F3992E9A8C}"/>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79E5D029-257A-C084-D723-B5E115AFEAF9}"/>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18B697A5-63AE-CFF2-701C-13C0448CEBA9}"/>
              </a:ext>
            </a:extLst>
          </p:cNvPr>
          <p:cNvSpPr>
            <a:spLocks noGrp="1"/>
          </p:cNvSpPr>
          <p:nvPr>
            <p:ph type="sldNum" sz="quarter" idx="12"/>
          </p:nvPr>
        </p:nvSpPr>
        <p:spPr/>
        <p:txBody>
          <a:bodyPr/>
          <a:lstStyle/>
          <a:p>
            <a:fld id="{58FB4751-880F-D840-AAA9-3A15815CC996}" type="slidenum">
              <a:rPr lang="en-US" smtClean="0"/>
              <a:t>32</a:t>
            </a:fld>
            <a:endParaRPr lang="en-US" dirty="0"/>
          </a:p>
        </p:txBody>
      </p:sp>
      <p:pic>
        <p:nvPicPr>
          <p:cNvPr id="23" name="Picture Placeholder 22">
            <a:extLst>
              <a:ext uri="{FF2B5EF4-FFF2-40B4-BE49-F238E27FC236}">
                <a16:creationId xmlns:a16="http://schemas.microsoft.com/office/drawing/2014/main" id="{2FC60BBC-44DB-BA59-334B-922D9BCDE91C}"/>
              </a:ext>
            </a:extLst>
          </p:cNvPr>
          <p:cNvPicPr>
            <a:picLocks noGrp="1" noChangeAspect="1"/>
          </p:cNvPicPr>
          <p:nvPr>
            <p:ph type="pic" idx="1"/>
          </p:nvPr>
        </p:nvPicPr>
        <p:blipFill>
          <a:blip r:embed="rId2"/>
          <a:srcRect l="610" r="610"/>
          <a:stretch>
            <a:fillRect/>
          </a:stretch>
        </p:blipFill>
        <p:spPr/>
      </p:pic>
    </p:spTree>
    <p:extLst>
      <p:ext uri="{BB962C8B-B14F-4D97-AF65-F5344CB8AC3E}">
        <p14:creationId xmlns:p14="http://schemas.microsoft.com/office/powerpoint/2010/main" val="3418206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a:lstStyle/>
          <a:p>
            <a:r>
              <a:rPr lang="en-US" dirty="0"/>
              <a:t>Thank you </a:t>
            </a:r>
          </a:p>
        </p:txBody>
      </p:sp>
      <p:sp>
        <p:nvSpPr>
          <p:cNvPr id="3" name="Subtitle 2">
            <a:extLst>
              <a:ext uri="{FF2B5EF4-FFF2-40B4-BE49-F238E27FC236}">
                <a16:creationId xmlns:a16="http://schemas.microsoft.com/office/drawing/2014/main" id="{FF07BEBE-18E8-4025-FF6F-EC0130CB4F22}"/>
              </a:ext>
            </a:extLst>
          </p:cNvPr>
          <p:cNvSpPr>
            <a:spLocks noGrp="1"/>
          </p:cNvSpPr>
          <p:nvPr>
            <p:ph type="subTitle" idx="1"/>
          </p:nvPr>
        </p:nvSpPr>
        <p:spPr/>
        <p:txBody>
          <a:bodyPr/>
          <a:lstStyle/>
          <a:p>
            <a:r>
              <a:rPr lang="en-US" dirty="0"/>
              <a:t>Vikas Kumar Manjhi</a:t>
            </a:r>
          </a:p>
          <a:p>
            <a:r>
              <a:rPr lang="en-US" dirty="0"/>
              <a:t>vikasmanjhi.it@gmail.com</a:t>
            </a:r>
          </a:p>
        </p:txBody>
      </p:sp>
    </p:spTree>
    <p:extLst>
      <p:ext uri="{BB962C8B-B14F-4D97-AF65-F5344CB8AC3E}">
        <p14:creationId xmlns:p14="http://schemas.microsoft.com/office/powerpoint/2010/main" val="2577936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7C3A0-F8CC-74D4-14E1-A85103161465}"/>
              </a:ext>
            </a:extLst>
          </p:cNvPr>
          <p:cNvSpPr>
            <a:spLocks noGrp="1"/>
          </p:cNvSpPr>
          <p:nvPr>
            <p:ph type="title"/>
          </p:nvPr>
        </p:nvSpPr>
        <p:spPr/>
        <p:txBody>
          <a:bodyPr/>
          <a:lstStyle/>
          <a:p>
            <a:pPr algn="ctr"/>
            <a:r>
              <a:rPr lang="en-US" dirty="0"/>
              <a:t>BUSINESS UNDERSTANDING</a:t>
            </a:r>
            <a:endParaRPr lang="en-IN" b="1" dirty="0"/>
          </a:p>
        </p:txBody>
      </p:sp>
      <p:sp>
        <p:nvSpPr>
          <p:cNvPr id="3" name="Content Placeholder 2">
            <a:extLst>
              <a:ext uri="{FF2B5EF4-FFF2-40B4-BE49-F238E27FC236}">
                <a16:creationId xmlns:a16="http://schemas.microsoft.com/office/drawing/2014/main" id="{8F44EE00-0B13-5E85-877A-C4E5E4273EE0}"/>
              </a:ext>
            </a:extLst>
          </p:cNvPr>
          <p:cNvSpPr>
            <a:spLocks noGrp="1"/>
          </p:cNvSpPr>
          <p:nvPr>
            <p:ph idx="1"/>
          </p:nvPr>
        </p:nvSpPr>
        <p:spPr>
          <a:xfrm>
            <a:off x="576072" y="1901952"/>
            <a:ext cx="11026648" cy="3877056"/>
          </a:xfrm>
        </p:spPr>
        <p:txBody>
          <a:bodyPr>
            <a:normAutofit/>
          </a:bodyPr>
          <a:lstStyle/>
          <a:p>
            <a:r>
              <a:rPr lang="en-US" sz="2400" dirty="0"/>
              <a:t>Bike rentals have become a popular service in recent years and it seems people are using it more often. With relatively cheaper rates and ease of pick up and drop at own convenience is what making this business thrive.</a:t>
            </a:r>
          </a:p>
          <a:p>
            <a:r>
              <a:rPr lang="en-US" sz="2400" dirty="0"/>
              <a:t>Mostly used by people having no personal vehicles and also to avoid congested public transport that’s why they prefer rental bike.</a:t>
            </a:r>
          </a:p>
          <a:p>
            <a:r>
              <a:rPr lang="en-US" sz="2400" dirty="0"/>
              <a:t>Therefore the business to strive and profit more, it has to be always ready and supply no. of bikes at different locations, to fulfill the demand.</a:t>
            </a:r>
          </a:p>
          <a:p>
            <a:r>
              <a:rPr lang="en-US" sz="2400" dirty="0"/>
              <a:t>Our project goal is a pre planned set of bike count values that can be a handy solution to meet all demands.</a:t>
            </a:r>
            <a:endParaRPr lang="en-IN" sz="2400" dirty="0"/>
          </a:p>
        </p:txBody>
      </p:sp>
      <p:sp>
        <p:nvSpPr>
          <p:cNvPr id="4" name="Date Placeholder 3">
            <a:extLst>
              <a:ext uri="{FF2B5EF4-FFF2-40B4-BE49-F238E27FC236}">
                <a16:creationId xmlns:a16="http://schemas.microsoft.com/office/drawing/2014/main" id="{0E61CA60-70ED-331D-AB90-6E58CF6C0302}"/>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CC209F13-3751-416A-2AA7-2DD9DBF60207}"/>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5682799F-D36C-BAA3-B94E-487C88355B51}"/>
              </a:ext>
            </a:extLst>
          </p:cNvPr>
          <p:cNvSpPr>
            <a:spLocks noGrp="1"/>
          </p:cNvSpPr>
          <p:nvPr>
            <p:ph type="sldNum" sz="quarter" idx="12"/>
          </p:nvPr>
        </p:nvSpPr>
        <p:spPr/>
        <p:txBody>
          <a:bodyPr/>
          <a:lstStyle/>
          <a:p>
            <a:fld id="{58FB4751-880F-D840-AAA9-3A15815CC996}" type="slidenum">
              <a:rPr lang="en-US" smtClean="0"/>
              <a:t>4</a:t>
            </a:fld>
            <a:endParaRPr lang="en-US" dirty="0"/>
          </a:p>
        </p:txBody>
      </p:sp>
    </p:spTree>
    <p:extLst>
      <p:ext uri="{BB962C8B-B14F-4D97-AF65-F5344CB8AC3E}">
        <p14:creationId xmlns:p14="http://schemas.microsoft.com/office/powerpoint/2010/main" val="1427728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393A9-C05B-30DD-502B-B5D5C6989708}"/>
              </a:ext>
            </a:extLst>
          </p:cNvPr>
          <p:cNvSpPr>
            <a:spLocks noGrp="1"/>
          </p:cNvSpPr>
          <p:nvPr>
            <p:ph type="title"/>
          </p:nvPr>
        </p:nvSpPr>
        <p:spPr>
          <a:xfrm>
            <a:off x="467360" y="210312"/>
            <a:ext cx="10515600" cy="676656"/>
          </a:xfrm>
        </p:spPr>
        <p:txBody>
          <a:bodyPr/>
          <a:lstStyle/>
          <a:p>
            <a:pPr algn="ctr"/>
            <a:r>
              <a:rPr lang="en-US" dirty="0"/>
              <a:t>DATA SUMMARY </a:t>
            </a:r>
            <a:endParaRPr lang="en-IN" dirty="0"/>
          </a:p>
        </p:txBody>
      </p:sp>
      <p:sp>
        <p:nvSpPr>
          <p:cNvPr id="3" name="Content Placeholder 2">
            <a:extLst>
              <a:ext uri="{FF2B5EF4-FFF2-40B4-BE49-F238E27FC236}">
                <a16:creationId xmlns:a16="http://schemas.microsoft.com/office/drawing/2014/main" id="{004388A3-2A0A-84A4-96DA-CF335DC3B2B3}"/>
              </a:ext>
            </a:extLst>
          </p:cNvPr>
          <p:cNvSpPr>
            <a:spLocks noGrp="1"/>
          </p:cNvSpPr>
          <p:nvPr>
            <p:ph idx="1"/>
          </p:nvPr>
        </p:nvSpPr>
        <p:spPr>
          <a:xfrm>
            <a:off x="467360" y="3289808"/>
            <a:ext cx="11547856" cy="3019552"/>
          </a:xfrm>
        </p:spPr>
        <p:txBody>
          <a:bodyPr>
            <a:normAutofit/>
          </a:bodyPr>
          <a:lstStyle/>
          <a:p>
            <a:r>
              <a:rPr lang="en-US" sz="2400" dirty="0"/>
              <a:t>This dataset contain 8760 rows and 14 columns</a:t>
            </a:r>
          </a:p>
          <a:p>
            <a:r>
              <a:rPr lang="en-US" sz="2400" dirty="0"/>
              <a:t>Three categorical feature ‘Seasons’, ‘Holiday’ &amp; ‘Functioning Day’</a:t>
            </a:r>
          </a:p>
          <a:p>
            <a:r>
              <a:rPr lang="en-US" sz="2400" dirty="0"/>
              <a:t>One datetime column ‘Date’</a:t>
            </a:r>
          </a:p>
          <a:p>
            <a:r>
              <a:rPr lang="en-US" sz="2400" dirty="0"/>
              <a:t>We have some numerical type variable such ad temperature, humidity, wind, visibility, dew point temp, solar radiation, rainfall, snowfall which shows the environmental conditions for that particular hour of the day.</a:t>
            </a:r>
            <a:endParaRPr lang="en-IN" sz="2400" dirty="0"/>
          </a:p>
        </p:txBody>
      </p:sp>
      <p:sp>
        <p:nvSpPr>
          <p:cNvPr id="4" name="Date Placeholder 3">
            <a:extLst>
              <a:ext uri="{FF2B5EF4-FFF2-40B4-BE49-F238E27FC236}">
                <a16:creationId xmlns:a16="http://schemas.microsoft.com/office/drawing/2014/main" id="{B9EA62BA-E8E9-3012-4DED-D1FFDF61F80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2587122A-AB55-052F-7769-31D3AB6C80F2}"/>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CD943CCE-C040-B926-CCE4-8630A4127A18}"/>
              </a:ext>
            </a:extLst>
          </p:cNvPr>
          <p:cNvSpPr>
            <a:spLocks noGrp="1"/>
          </p:cNvSpPr>
          <p:nvPr>
            <p:ph type="sldNum" sz="quarter" idx="12"/>
          </p:nvPr>
        </p:nvSpPr>
        <p:spPr/>
        <p:txBody>
          <a:bodyPr/>
          <a:lstStyle/>
          <a:p>
            <a:fld id="{58FB4751-880F-D840-AAA9-3A15815CC996}" type="slidenum">
              <a:rPr lang="en-US" smtClean="0"/>
              <a:t>5</a:t>
            </a:fld>
            <a:endParaRPr lang="en-US" dirty="0"/>
          </a:p>
        </p:txBody>
      </p:sp>
      <p:pic>
        <p:nvPicPr>
          <p:cNvPr id="12" name="Picture 11">
            <a:extLst>
              <a:ext uri="{FF2B5EF4-FFF2-40B4-BE49-F238E27FC236}">
                <a16:creationId xmlns:a16="http://schemas.microsoft.com/office/drawing/2014/main" id="{BC273F2A-3460-594D-36A6-4FD92E82A030}"/>
              </a:ext>
            </a:extLst>
          </p:cNvPr>
          <p:cNvPicPr>
            <a:picLocks noChangeAspect="1"/>
          </p:cNvPicPr>
          <p:nvPr/>
        </p:nvPicPr>
        <p:blipFill>
          <a:blip r:embed="rId2"/>
          <a:stretch>
            <a:fillRect/>
          </a:stretch>
        </p:blipFill>
        <p:spPr>
          <a:xfrm>
            <a:off x="0" y="886969"/>
            <a:ext cx="12192000" cy="2247392"/>
          </a:xfrm>
          <a:prstGeom prst="rect">
            <a:avLst/>
          </a:prstGeom>
        </p:spPr>
      </p:pic>
    </p:spTree>
    <p:extLst>
      <p:ext uri="{BB962C8B-B14F-4D97-AF65-F5344CB8AC3E}">
        <p14:creationId xmlns:p14="http://schemas.microsoft.com/office/powerpoint/2010/main" val="82747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5DF77-5B17-8438-2F5A-75DB45BEDB5B}"/>
              </a:ext>
            </a:extLst>
          </p:cNvPr>
          <p:cNvSpPr>
            <a:spLocks noGrp="1"/>
          </p:cNvSpPr>
          <p:nvPr>
            <p:ph type="title"/>
          </p:nvPr>
        </p:nvSpPr>
        <p:spPr/>
        <p:txBody>
          <a:bodyPr/>
          <a:lstStyle/>
          <a:p>
            <a:pPr algn="ctr"/>
            <a:r>
              <a:rPr lang="en-US" dirty="0"/>
              <a:t>DATA SUMMARY </a:t>
            </a:r>
            <a:endParaRPr lang="en-IN" dirty="0"/>
          </a:p>
        </p:txBody>
      </p:sp>
      <p:sp>
        <p:nvSpPr>
          <p:cNvPr id="3" name="Content Placeholder 2">
            <a:extLst>
              <a:ext uri="{FF2B5EF4-FFF2-40B4-BE49-F238E27FC236}">
                <a16:creationId xmlns:a16="http://schemas.microsoft.com/office/drawing/2014/main" id="{68D49A91-11AE-50E7-8B05-76E78EB2A3AC}"/>
              </a:ext>
            </a:extLst>
          </p:cNvPr>
          <p:cNvSpPr>
            <a:spLocks noGrp="1"/>
          </p:cNvSpPr>
          <p:nvPr>
            <p:ph idx="1"/>
          </p:nvPr>
        </p:nvSpPr>
        <p:spPr>
          <a:xfrm>
            <a:off x="576072" y="1901952"/>
            <a:ext cx="11439144" cy="3877056"/>
          </a:xfrm>
        </p:spPr>
        <p:txBody>
          <a:bodyPr>
            <a:normAutofit/>
          </a:bodyPr>
          <a:lstStyle/>
          <a:p>
            <a:r>
              <a:rPr lang="en-US" sz="2400" dirty="0"/>
              <a:t>There are no missing values present.</a:t>
            </a:r>
          </a:p>
          <a:p>
            <a:r>
              <a:rPr lang="en-US" sz="2400" dirty="0"/>
              <a:t>There are no Duplicate values present.</a:t>
            </a:r>
          </a:p>
          <a:p>
            <a:r>
              <a:rPr lang="en-US" sz="2400" dirty="0"/>
              <a:t>There are  no null values</a:t>
            </a:r>
            <a:r>
              <a:rPr lang="en-IN" sz="2400" dirty="0"/>
              <a:t>.</a:t>
            </a:r>
          </a:p>
          <a:p>
            <a:r>
              <a:rPr lang="en-IN" sz="2400" dirty="0"/>
              <a:t>The dependent variable is ‘rented bike count’ which we need to make predictions on.</a:t>
            </a:r>
          </a:p>
          <a:p>
            <a:r>
              <a:rPr lang="en-IN" sz="2400" dirty="0"/>
              <a:t>The dataset shows hourly rental data for one year(1 December 2017 to 31 November 2018)(365 days).</a:t>
            </a:r>
          </a:p>
          <a:p>
            <a:r>
              <a:rPr lang="en-IN" sz="2400" dirty="0"/>
              <a:t>We changed the feature ‘Date’ to Day, Month and Year</a:t>
            </a:r>
            <a:r>
              <a:rPr lang="en-IN" dirty="0"/>
              <a:t>.</a:t>
            </a:r>
          </a:p>
          <a:p>
            <a:pPr marL="0" indent="0">
              <a:buNone/>
            </a:pPr>
            <a:endParaRPr lang="en-IN" dirty="0"/>
          </a:p>
          <a:p>
            <a:pPr marL="0" indent="0">
              <a:buNone/>
            </a:pPr>
            <a:endParaRPr lang="en-IN" dirty="0"/>
          </a:p>
          <a:p>
            <a:endParaRPr lang="en-US" dirty="0"/>
          </a:p>
        </p:txBody>
      </p:sp>
      <p:sp>
        <p:nvSpPr>
          <p:cNvPr id="4" name="Date Placeholder 3">
            <a:extLst>
              <a:ext uri="{FF2B5EF4-FFF2-40B4-BE49-F238E27FC236}">
                <a16:creationId xmlns:a16="http://schemas.microsoft.com/office/drawing/2014/main" id="{75DBFE38-B1B2-CF15-E522-DB67548A120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77B442D-B993-4A5F-A76E-20D80B014003}"/>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57058F83-A73F-2BED-B29A-FE2591492AAF}"/>
              </a:ext>
            </a:extLst>
          </p:cNvPr>
          <p:cNvSpPr>
            <a:spLocks noGrp="1"/>
          </p:cNvSpPr>
          <p:nvPr>
            <p:ph type="sldNum" sz="quarter" idx="12"/>
          </p:nvPr>
        </p:nvSpPr>
        <p:spPr/>
        <p:txBody>
          <a:bodyPr/>
          <a:lstStyle/>
          <a:p>
            <a:fld id="{58FB4751-880F-D840-AAA9-3A15815CC996}" type="slidenum">
              <a:rPr lang="en-US" smtClean="0"/>
              <a:t>6</a:t>
            </a:fld>
            <a:endParaRPr lang="en-US" dirty="0"/>
          </a:p>
        </p:txBody>
      </p:sp>
    </p:spTree>
    <p:extLst>
      <p:ext uri="{BB962C8B-B14F-4D97-AF65-F5344CB8AC3E}">
        <p14:creationId xmlns:p14="http://schemas.microsoft.com/office/powerpoint/2010/main" val="1908396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C337-50BC-73B2-19F2-7962EFE05AD9}"/>
              </a:ext>
            </a:extLst>
          </p:cNvPr>
          <p:cNvSpPr>
            <a:spLocks noGrp="1"/>
          </p:cNvSpPr>
          <p:nvPr>
            <p:ph type="title"/>
          </p:nvPr>
        </p:nvSpPr>
        <p:spPr/>
        <p:txBody>
          <a:bodyPr/>
          <a:lstStyle/>
          <a:p>
            <a:pPr algn="ctr"/>
            <a:r>
              <a:rPr lang="en-US" b="1" dirty="0"/>
              <a:t>FEATURE TYPES</a:t>
            </a:r>
            <a:endParaRPr lang="en-IN" b="1" dirty="0"/>
          </a:p>
        </p:txBody>
      </p:sp>
      <p:sp>
        <p:nvSpPr>
          <p:cNvPr id="4" name="Date Placeholder 3">
            <a:extLst>
              <a:ext uri="{FF2B5EF4-FFF2-40B4-BE49-F238E27FC236}">
                <a16:creationId xmlns:a16="http://schemas.microsoft.com/office/drawing/2014/main" id="{5730932B-6B6F-9F61-86AA-856AF099081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CC4D56D-05B4-8920-BB63-EBA3AA7B393C}"/>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91537326-C35D-6A3D-D207-61BC3F1CB2A7}"/>
              </a:ext>
            </a:extLst>
          </p:cNvPr>
          <p:cNvSpPr>
            <a:spLocks noGrp="1"/>
          </p:cNvSpPr>
          <p:nvPr>
            <p:ph type="sldNum" sz="quarter" idx="12"/>
          </p:nvPr>
        </p:nvSpPr>
        <p:spPr/>
        <p:txBody>
          <a:bodyPr/>
          <a:lstStyle/>
          <a:p>
            <a:fld id="{58FB4751-880F-D840-AAA9-3A15815CC996}" type="slidenum">
              <a:rPr lang="en-US" smtClean="0"/>
              <a:t>7</a:t>
            </a:fld>
            <a:endParaRPr lang="en-US" dirty="0"/>
          </a:p>
        </p:txBody>
      </p:sp>
      <p:sp>
        <p:nvSpPr>
          <p:cNvPr id="7" name="Rectangle 6">
            <a:extLst>
              <a:ext uri="{FF2B5EF4-FFF2-40B4-BE49-F238E27FC236}">
                <a16:creationId xmlns:a16="http://schemas.microsoft.com/office/drawing/2014/main" id="{19653EC6-9928-9E77-B71A-B9912245E99A}"/>
              </a:ext>
            </a:extLst>
          </p:cNvPr>
          <p:cNvSpPr/>
          <p:nvPr/>
        </p:nvSpPr>
        <p:spPr>
          <a:xfrm>
            <a:off x="672592" y="1584960"/>
            <a:ext cx="6236208" cy="9144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FEATURES</a:t>
            </a:r>
            <a:endParaRPr lang="en-IN" sz="3600" b="1" dirty="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D11AF545-A183-E3DE-B922-AADADDB63D18}"/>
              </a:ext>
            </a:extLst>
          </p:cNvPr>
          <p:cNvSpPr/>
          <p:nvPr/>
        </p:nvSpPr>
        <p:spPr>
          <a:xfrm>
            <a:off x="672592" y="2621280"/>
            <a:ext cx="3147568" cy="3606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t>NUMERICAL</a:t>
            </a:r>
          </a:p>
          <a:p>
            <a:pPr marL="285750" indent="-285750">
              <a:buFont typeface="Arial" panose="020B0604020202020204" pitchFamily="34" charset="0"/>
              <a:buChar char="•"/>
            </a:pPr>
            <a:r>
              <a:rPr lang="en-IN" dirty="0">
                <a:latin typeface="Gill Sans Nova Light (Body)"/>
              </a:rPr>
              <a:t>Hour</a:t>
            </a:r>
          </a:p>
          <a:p>
            <a:pPr marL="285750" indent="-285750">
              <a:buFont typeface="Arial" panose="020B0604020202020204" pitchFamily="34" charset="0"/>
              <a:buChar char="•"/>
            </a:pPr>
            <a:r>
              <a:rPr lang="en-IN" dirty="0">
                <a:latin typeface="Gill Sans Nova Light (Body)"/>
              </a:rPr>
              <a:t>Temp</a:t>
            </a:r>
          </a:p>
          <a:p>
            <a:pPr marL="285750" indent="-285750">
              <a:buFont typeface="Arial" panose="020B0604020202020204" pitchFamily="34" charset="0"/>
              <a:buChar char="•"/>
            </a:pPr>
            <a:r>
              <a:rPr lang="en-IN" dirty="0">
                <a:latin typeface="Gill Sans Nova Light (Body)"/>
              </a:rPr>
              <a:t>Humidity </a:t>
            </a:r>
          </a:p>
          <a:p>
            <a:pPr marL="285750" indent="-285750">
              <a:buFont typeface="Arial" panose="020B0604020202020204" pitchFamily="34" charset="0"/>
              <a:buChar char="•"/>
            </a:pPr>
            <a:r>
              <a:rPr lang="en-IN" dirty="0">
                <a:latin typeface="Gill Sans Nova Light (Body)"/>
              </a:rPr>
              <a:t>Wind </a:t>
            </a:r>
          </a:p>
          <a:p>
            <a:pPr marL="285750" indent="-285750">
              <a:buFont typeface="Arial" panose="020B0604020202020204" pitchFamily="34" charset="0"/>
              <a:buChar char="•"/>
            </a:pPr>
            <a:r>
              <a:rPr kumimoji="0" lang="en-US" altLang="en-US" sz="1800" b="0" i="0" u="none" strike="noStrike" cap="none" normalizeH="0" baseline="0" dirty="0">
                <a:ln>
                  <a:noFill/>
                </a:ln>
                <a:solidFill>
                  <a:srgbClr val="000000"/>
                </a:solidFill>
                <a:effectLst/>
                <a:latin typeface="Gill Sans Nova Light (Body)"/>
              </a:rPr>
              <a:t>Rainfall</a:t>
            </a:r>
          </a:p>
          <a:p>
            <a:pPr marL="285750" indent="-285750">
              <a:buFont typeface="Arial" panose="020B0604020202020204" pitchFamily="34" charset="0"/>
              <a:buChar char="•"/>
            </a:pPr>
            <a:r>
              <a:rPr lang="en-IN" dirty="0">
                <a:latin typeface="Gill Sans Nova Light (Body)"/>
              </a:rPr>
              <a:t>Snow</a:t>
            </a:r>
          </a:p>
          <a:p>
            <a:pPr marL="285750" indent="-285750">
              <a:buFont typeface="Arial" panose="020B0604020202020204" pitchFamily="34" charset="0"/>
              <a:buChar char="•"/>
            </a:pPr>
            <a:r>
              <a:rPr kumimoji="0" lang="en-US" altLang="en-US" sz="1800" b="0" i="0" u="none" strike="noStrike" cap="none" normalizeH="0" baseline="0" dirty="0">
                <a:ln>
                  <a:noFill/>
                </a:ln>
                <a:solidFill>
                  <a:srgbClr val="000000"/>
                </a:solidFill>
                <a:effectLst/>
                <a:latin typeface="Gill Sans Nova Light (Body)"/>
              </a:rPr>
              <a:t>Visibility </a:t>
            </a:r>
          </a:p>
          <a:p>
            <a:pPr marL="285750" indent="-285750">
              <a:buFont typeface="Arial" panose="020B0604020202020204" pitchFamily="34" charset="0"/>
              <a:buChar char="•"/>
            </a:pPr>
            <a:r>
              <a:rPr kumimoji="0" lang="en-US" altLang="en-US" sz="1800" b="0" i="0" u="none" strike="noStrike" cap="none" normalizeH="0" baseline="0" dirty="0">
                <a:ln>
                  <a:noFill/>
                </a:ln>
                <a:solidFill>
                  <a:srgbClr val="000000"/>
                </a:solidFill>
                <a:effectLst/>
                <a:latin typeface="Gill Sans Nova Light (Body)"/>
              </a:rPr>
              <a:t>Solar Radiation</a:t>
            </a:r>
          </a:p>
          <a:p>
            <a:pPr marL="285750" indent="-285750">
              <a:buFont typeface="Arial" panose="020B0604020202020204" pitchFamily="34" charset="0"/>
              <a:buChar char="•"/>
            </a:pPr>
            <a:r>
              <a:rPr kumimoji="0" lang="en-US" altLang="en-US" sz="1800" b="0" i="0" u="none" strike="noStrike" cap="none" normalizeH="0" baseline="0" dirty="0">
                <a:ln>
                  <a:noFill/>
                </a:ln>
                <a:solidFill>
                  <a:srgbClr val="000000"/>
                </a:solidFill>
                <a:effectLst/>
                <a:latin typeface="Gill Sans Nova Light (Body)"/>
              </a:rPr>
              <a:t>Day</a:t>
            </a:r>
          </a:p>
          <a:p>
            <a:pPr marL="285750" indent="-285750">
              <a:buFont typeface="Arial" panose="020B0604020202020204" pitchFamily="34" charset="0"/>
              <a:buChar char="•"/>
            </a:pPr>
            <a:r>
              <a:rPr kumimoji="0" lang="en-US" altLang="en-US" sz="1800" b="0" i="0" u="none" strike="noStrike" cap="none" normalizeH="0" baseline="0" dirty="0">
                <a:ln>
                  <a:noFill/>
                </a:ln>
                <a:solidFill>
                  <a:srgbClr val="000000"/>
                </a:solidFill>
                <a:effectLst/>
                <a:latin typeface="Gill Sans Nova Light (Body)"/>
              </a:rPr>
              <a:t>Month</a:t>
            </a:r>
          </a:p>
          <a:p>
            <a:pPr marL="285750" indent="-285750">
              <a:buFont typeface="Arial" panose="020B0604020202020204" pitchFamily="34" charset="0"/>
              <a:buChar char="•"/>
            </a:pPr>
            <a:r>
              <a:rPr kumimoji="0" lang="en-US" altLang="en-US" sz="1800" b="0" i="0" u="none" strike="noStrike" cap="none" normalizeH="0" baseline="0" dirty="0">
                <a:ln>
                  <a:noFill/>
                </a:ln>
                <a:solidFill>
                  <a:srgbClr val="000000"/>
                </a:solidFill>
                <a:effectLst/>
                <a:latin typeface="Gill Sans Nova Light (Body)"/>
              </a:rPr>
              <a:t>Year</a:t>
            </a:r>
            <a:endParaRPr lang="en-IN" dirty="0">
              <a:latin typeface="Gill Sans Nova Light (Body)"/>
            </a:endParaRPr>
          </a:p>
          <a:p>
            <a:pPr algn="ctr"/>
            <a:endParaRPr lang="en-IN" dirty="0"/>
          </a:p>
        </p:txBody>
      </p:sp>
      <p:sp>
        <p:nvSpPr>
          <p:cNvPr id="9" name="Rectangle: Rounded Corners 8">
            <a:extLst>
              <a:ext uri="{FF2B5EF4-FFF2-40B4-BE49-F238E27FC236}">
                <a16:creationId xmlns:a16="http://schemas.microsoft.com/office/drawing/2014/main" id="{B4966625-440C-6F60-61BA-9BFAB4585CAB}"/>
              </a:ext>
            </a:extLst>
          </p:cNvPr>
          <p:cNvSpPr/>
          <p:nvPr/>
        </p:nvSpPr>
        <p:spPr>
          <a:xfrm>
            <a:off x="4052824" y="2555241"/>
            <a:ext cx="2855976" cy="3606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t>CATEGORICAL</a:t>
            </a:r>
          </a:p>
          <a:p>
            <a:pPr marL="342900" indent="-342900">
              <a:buFont typeface="Arial" panose="020B0604020202020204" pitchFamily="34" charset="0"/>
              <a:buChar char="•"/>
            </a:pPr>
            <a:r>
              <a:rPr lang="en-IN" b="1" dirty="0"/>
              <a:t>Seasons</a:t>
            </a:r>
          </a:p>
          <a:p>
            <a:pPr marL="342900" indent="-342900">
              <a:buFont typeface="Arial" panose="020B0604020202020204" pitchFamily="34" charset="0"/>
              <a:buChar char="•"/>
            </a:pPr>
            <a:r>
              <a:rPr lang="en-IN" b="1" dirty="0"/>
              <a:t>Holiday</a:t>
            </a:r>
          </a:p>
          <a:p>
            <a:pPr marL="342900" indent="-342900">
              <a:buFont typeface="Arial" panose="020B0604020202020204" pitchFamily="34" charset="0"/>
              <a:buChar char="•"/>
            </a:pPr>
            <a:r>
              <a:rPr lang="en-IN" b="1" dirty="0"/>
              <a:t>Functioning day</a:t>
            </a:r>
          </a:p>
        </p:txBody>
      </p:sp>
      <p:sp>
        <p:nvSpPr>
          <p:cNvPr id="11" name="Rectangle 10">
            <a:extLst>
              <a:ext uri="{FF2B5EF4-FFF2-40B4-BE49-F238E27FC236}">
                <a16:creationId xmlns:a16="http://schemas.microsoft.com/office/drawing/2014/main" id="{31B57F0B-08C5-460A-2B1F-E467EADCFFB6}"/>
              </a:ext>
            </a:extLst>
          </p:cNvPr>
          <p:cNvSpPr/>
          <p:nvPr/>
        </p:nvSpPr>
        <p:spPr>
          <a:xfrm>
            <a:off x="7233920" y="1584961"/>
            <a:ext cx="4781296" cy="914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TARGET VARIABLE</a:t>
            </a:r>
            <a:endParaRPr lang="en-IN" sz="3600" b="1" dirty="0">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18FEC570-3520-0D48-FBF2-E3F1DD70954A}"/>
              </a:ext>
            </a:extLst>
          </p:cNvPr>
          <p:cNvSpPr/>
          <p:nvPr/>
        </p:nvSpPr>
        <p:spPr>
          <a:xfrm>
            <a:off x="7233920" y="2703578"/>
            <a:ext cx="4531360" cy="328066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a:t>Rented Bike Count</a:t>
            </a:r>
            <a:endParaRPr lang="en-IN" sz="3200" b="1" dirty="0"/>
          </a:p>
        </p:txBody>
      </p:sp>
    </p:spTree>
    <p:extLst>
      <p:ext uri="{BB962C8B-B14F-4D97-AF65-F5344CB8AC3E}">
        <p14:creationId xmlns:p14="http://schemas.microsoft.com/office/powerpoint/2010/main" val="1424692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0ED8-BCF2-6431-17AB-41C69ED0FBE1}"/>
              </a:ext>
            </a:extLst>
          </p:cNvPr>
          <p:cNvSpPr>
            <a:spLocks noGrp="1"/>
          </p:cNvSpPr>
          <p:nvPr>
            <p:ph type="title"/>
          </p:nvPr>
        </p:nvSpPr>
        <p:spPr>
          <a:xfrm>
            <a:off x="576072" y="236728"/>
            <a:ext cx="10515600" cy="676656"/>
          </a:xfrm>
        </p:spPr>
        <p:txBody>
          <a:bodyPr/>
          <a:lstStyle/>
          <a:p>
            <a:pPr algn="ctr"/>
            <a:r>
              <a:rPr lang="en-US" dirty="0"/>
              <a:t>FEATURE SUMMARY</a:t>
            </a:r>
            <a:endParaRPr lang="en-IN" dirty="0"/>
          </a:p>
        </p:txBody>
      </p:sp>
      <p:sp>
        <p:nvSpPr>
          <p:cNvPr id="3" name="Content Placeholder 2">
            <a:extLst>
              <a:ext uri="{FF2B5EF4-FFF2-40B4-BE49-F238E27FC236}">
                <a16:creationId xmlns:a16="http://schemas.microsoft.com/office/drawing/2014/main" id="{2DA642CE-1DBF-015B-A080-55C186531DE3}"/>
              </a:ext>
            </a:extLst>
          </p:cNvPr>
          <p:cNvSpPr>
            <a:spLocks noGrp="1"/>
          </p:cNvSpPr>
          <p:nvPr>
            <p:ph idx="1"/>
          </p:nvPr>
        </p:nvSpPr>
        <p:spPr>
          <a:xfrm>
            <a:off x="647192" y="913384"/>
            <a:ext cx="9363456" cy="3877056"/>
          </a:xfrm>
        </p:spPr>
        <p:txBody>
          <a:bodyPr>
            <a:normAutofit fontScale="25000" lnSpcReduction="20000"/>
          </a:bodyPr>
          <a:lstStyle/>
          <a:p>
            <a:pPr algn="l">
              <a:buFont typeface="Arial" panose="020B0604020202020204" pitchFamily="34" charset="0"/>
              <a:buChar char="•"/>
            </a:pPr>
            <a:r>
              <a:rPr lang="en-US" sz="9600" b="0" i="0" dirty="0">
                <a:solidFill>
                  <a:srgbClr val="212121"/>
                </a:solidFill>
                <a:effectLst/>
                <a:latin typeface="Gill Sans Nova Light (Body)"/>
              </a:rPr>
              <a:t>Date : year-month-day</a:t>
            </a:r>
          </a:p>
          <a:p>
            <a:pPr algn="l">
              <a:buFont typeface="Arial" panose="020B0604020202020204" pitchFamily="34" charset="0"/>
              <a:buChar char="•"/>
            </a:pPr>
            <a:r>
              <a:rPr lang="en-US" sz="9600" b="0" i="0" dirty="0">
                <a:solidFill>
                  <a:srgbClr val="212121"/>
                </a:solidFill>
                <a:effectLst/>
                <a:latin typeface="Gill Sans Nova Light (Body)"/>
              </a:rPr>
              <a:t>Rented Bike count - Count of bikes rented at each hour</a:t>
            </a:r>
          </a:p>
          <a:p>
            <a:pPr algn="l">
              <a:buFont typeface="Arial" panose="020B0604020202020204" pitchFamily="34" charset="0"/>
              <a:buChar char="•"/>
            </a:pPr>
            <a:r>
              <a:rPr lang="en-US" sz="9600" b="0" i="0" dirty="0">
                <a:solidFill>
                  <a:srgbClr val="212121"/>
                </a:solidFill>
                <a:effectLst/>
                <a:latin typeface="Gill Sans Nova Light (Body)"/>
              </a:rPr>
              <a:t>Hour - Hour of he day</a:t>
            </a:r>
          </a:p>
          <a:p>
            <a:pPr algn="l">
              <a:buFont typeface="Arial" panose="020B0604020202020204" pitchFamily="34" charset="0"/>
              <a:buChar char="•"/>
            </a:pPr>
            <a:r>
              <a:rPr lang="en-US" sz="9600" b="0" i="0" dirty="0">
                <a:solidFill>
                  <a:srgbClr val="212121"/>
                </a:solidFill>
                <a:effectLst/>
                <a:latin typeface="Gill Sans Nova Light (Body)"/>
              </a:rPr>
              <a:t>Temperature-Temperature in Celsius</a:t>
            </a:r>
          </a:p>
          <a:p>
            <a:pPr algn="l">
              <a:buFont typeface="Arial" panose="020B0604020202020204" pitchFamily="34" charset="0"/>
              <a:buChar char="•"/>
            </a:pPr>
            <a:r>
              <a:rPr lang="en-US" sz="9600" b="0" i="0" dirty="0">
                <a:solidFill>
                  <a:srgbClr val="212121"/>
                </a:solidFill>
                <a:effectLst/>
                <a:latin typeface="Gill Sans Nova Light (Body)"/>
              </a:rPr>
              <a:t>Humidity - %</a:t>
            </a:r>
          </a:p>
          <a:p>
            <a:pPr algn="l">
              <a:buFont typeface="Arial" panose="020B0604020202020204" pitchFamily="34" charset="0"/>
              <a:buChar char="•"/>
            </a:pPr>
            <a:r>
              <a:rPr lang="en-US" sz="9600" b="0" i="0" dirty="0">
                <a:solidFill>
                  <a:srgbClr val="212121"/>
                </a:solidFill>
                <a:effectLst/>
                <a:latin typeface="Gill Sans Nova Light (Body)"/>
              </a:rPr>
              <a:t>Windspeed - m/s</a:t>
            </a:r>
          </a:p>
          <a:p>
            <a:pPr algn="l">
              <a:buFont typeface="Arial" panose="020B0604020202020204" pitchFamily="34" charset="0"/>
              <a:buChar char="•"/>
            </a:pPr>
            <a:r>
              <a:rPr lang="en-US" sz="9600" b="0" i="0" dirty="0">
                <a:solidFill>
                  <a:srgbClr val="212121"/>
                </a:solidFill>
                <a:effectLst/>
                <a:latin typeface="Gill Sans Nova Light (Body)"/>
              </a:rPr>
              <a:t>Visibility - 10m</a:t>
            </a:r>
          </a:p>
          <a:p>
            <a:pPr algn="l">
              <a:buFont typeface="Arial" panose="020B0604020202020204" pitchFamily="34" charset="0"/>
              <a:buChar char="•"/>
            </a:pPr>
            <a:r>
              <a:rPr lang="en-US" sz="9600" b="0" i="0" dirty="0">
                <a:solidFill>
                  <a:srgbClr val="212121"/>
                </a:solidFill>
                <a:effectLst/>
                <a:latin typeface="Gill Sans Nova Light (Body)"/>
              </a:rPr>
              <a:t>Dew point temperature - Celsius</a:t>
            </a:r>
          </a:p>
          <a:p>
            <a:pPr algn="l">
              <a:buFont typeface="Arial" panose="020B0604020202020204" pitchFamily="34" charset="0"/>
              <a:buChar char="•"/>
            </a:pPr>
            <a:r>
              <a:rPr lang="en-US" sz="9600" b="0" i="0" dirty="0">
                <a:solidFill>
                  <a:srgbClr val="212121"/>
                </a:solidFill>
                <a:effectLst/>
                <a:latin typeface="Gill Sans Nova Light (Body)"/>
              </a:rPr>
              <a:t>Solar radiation - MJ/m2</a:t>
            </a:r>
          </a:p>
          <a:p>
            <a:pPr algn="l">
              <a:buFont typeface="Arial" panose="020B0604020202020204" pitchFamily="34" charset="0"/>
              <a:buChar char="•"/>
            </a:pPr>
            <a:r>
              <a:rPr lang="en-US" sz="9600" b="0" i="0" dirty="0">
                <a:solidFill>
                  <a:srgbClr val="212121"/>
                </a:solidFill>
                <a:effectLst/>
                <a:latin typeface="Gill Sans Nova Light (Body)"/>
              </a:rPr>
              <a:t>Rainfall - mm</a:t>
            </a:r>
          </a:p>
          <a:p>
            <a:pPr algn="l">
              <a:buFont typeface="Arial" panose="020B0604020202020204" pitchFamily="34" charset="0"/>
              <a:buChar char="•"/>
            </a:pPr>
            <a:r>
              <a:rPr lang="en-US" sz="9600" b="0" i="0" dirty="0">
                <a:solidFill>
                  <a:srgbClr val="212121"/>
                </a:solidFill>
                <a:effectLst/>
                <a:latin typeface="Gill Sans Nova Light (Body)"/>
              </a:rPr>
              <a:t>Snowfall - cm</a:t>
            </a:r>
          </a:p>
          <a:p>
            <a:pPr algn="l">
              <a:buFont typeface="Arial" panose="020B0604020202020204" pitchFamily="34" charset="0"/>
              <a:buChar char="•"/>
            </a:pPr>
            <a:r>
              <a:rPr lang="en-US" sz="9600" b="0" i="0" dirty="0">
                <a:solidFill>
                  <a:srgbClr val="212121"/>
                </a:solidFill>
                <a:effectLst/>
                <a:latin typeface="Gill Sans Nova Light (Body)"/>
              </a:rPr>
              <a:t>Seasons - Winter, Spring, Summer, Autumn</a:t>
            </a:r>
          </a:p>
          <a:p>
            <a:pPr algn="l">
              <a:buFont typeface="Arial" panose="020B0604020202020204" pitchFamily="34" charset="0"/>
              <a:buChar char="•"/>
            </a:pPr>
            <a:r>
              <a:rPr lang="en-US" sz="9600" b="0" i="0" dirty="0">
                <a:solidFill>
                  <a:srgbClr val="212121"/>
                </a:solidFill>
                <a:effectLst/>
                <a:latin typeface="Gill Sans Nova Light (Body)"/>
              </a:rPr>
              <a:t>Holiday - Holiday/No holiday</a:t>
            </a:r>
          </a:p>
          <a:p>
            <a:pPr algn="l">
              <a:buFont typeface="Arial" panose="020B0604020202020204" pitchFamily="34" charset="0"/>
              <a:buChar char="•"/>
            </a:pPr>
            <a:r>
              <a:rPr lang="en-US" sz="9600" b="0" i="0" dirty="0">
                <a:solidFill>
                  <a:srgbClr val="212121"/>
                </a:solidFill>
                <a:effectLst/>
                <a:latin typeface="Gill Sans Nova Light (Body)"/>
              </a:rPr>
              <a:t>Functional Day - NoFunc(Non Functional Hours), Fun(Functional hours)</a:t>
            </a:r>
          </a:p>
          <a:p>
            <a:endParaRPr lang="en-IN" dirty="0"/>
          </a:p>
        </p:txBody>
      </p:sp>
      <p:sp>
        <p:nvSpPr>
          <p:cNvPr id="4" name="Date Placeholder 3">
            <a:extLst>
              <a:ext uri="{FF2B5EF4-FFF2-40B4-BE49-F238E27FC236}">
                <a16:creationId xmlns:a16="http://schemas.microsoft.com/office/drawing/2014/main" id="{E7F4F2F5-338A-BBF3-D7E3-6949B8B7A70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F06530C-8182-9092-3816-4DF443380415}"/>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F054A777-0A35-1A8F-FF2F-49037B8B531A}"/>
              </a:ext>
            </a:extLst>
          </p:cNvPr>
          <p:cNvSpPr>
            <a:spLocks noGrp="1"/>
          </p:cNvSpPr>
          <p:nvPr>
            <p:ph type="sldNum" sz="quarter" idx="12"/>
          </p:nvPr>
        </p:nvSpPr>
        <p:spPr/>
        <p:txBody>
          <a:bodyPr/>
          <a:lstStyle/>
          <a:p>
            <a:fld id="{58FB4751-880F-D840-AAA9-3A15815CC996}" type="slidenum">
              <a:rPr lang="en-US" smtClean="0"/>
              <a:t>8</a:t>
            </a:fld>
            <a:endParaRPr lang="en-US" dirty="0"/>
          </a:p>
        </p:txBody>
      </p:sp>
    </p:spTree>
    <p:extLst>
      <p:ext uri="{BB962C8B-B14F-4D97-AF65-F5344CB8AC3E}">
        <p14:creationId xmlns:p14="http://schemas.microsoft.com/office/powerpoint/2010/main" val="2591680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48CE4-499C-6AC6-1114-33EB009A8D2D}"/>
              </a:ext>
            </a:extLst>
          </p:cNvPr>
          <p:cNvSpPr>
            <a:spLocks noGrp="1"/>
          </p:cNvSpPr>
          <p:nvPr>
            <p:ph type="title"/>
          </p:nvPr>
        </p:nvSpPr>
        <p:spPr/>
        <p:txBody>
          <a:bodyPr/>
          <a:lstStyle/>
          <a:p>
            <a:pPr algn="ctr"/>
            <a:r>
              <a:rPr lang="en-US" dirty="0"/>
              <a:t>UNIQUE FEATURE OF DATASET</a:t>
            </a:r>
            <a:endParaRPr lang="en-IN" dirty="0"/>
          </a:p>
        </p:txBody>
      </p:sp>
      <p:pic>
        <p:nvPicPr>
          <p:cNvPr id="8" name="Content Placeholder 7">
            <a:extLst>
              <a:ext uri="{FF2B5EF4-FFF2-40B4-BE49-F238E27FC236}">
                <a16:creationId xmlns:a16="http://schemas.microsoft.com/office/drawing/2014/main" id="{0E876DC7-8B9C-8CA5-EF48-27286E1C63AE}"/>
              </a:ext>
            </a:extLst>
          </p:cNvPr>
          <p:cNvPicPr>
            <a:picLocks noGrp="1" noChangeAspect="1"/>
          </p:cNvPicPr>
          <p:nvPr>
            <p:ph idx="1"/>
          </p:nvPr>
        </p:nvPicPr>
        <p:blipFill>
          <a:blip r:embed="rId2"/>
          <a:stretch>
            <a:fillRect/>
          </a:stretch>
        </p:blipFill>
        <p:spPr>
          <a:xfrm>
            <a:off x="576072" y="1544320"/>
            <a:ext cx="10945367" cy="4609591"/>
          </a:xfrm>
        </p:spPr>
      </p:pic>
      <p:sp>
        <p:nvSpPr>
          <p:cNvPr id="4" name="Date Placeholder 3">
            <a:extLst>
              <a:ext uri="{FF2B5EF4-FFF2-40B4-BE49-F238E27FC236}">
                <a16:creationId xmlns:a16="http://schemas.microsoft.com/office/drawing/2014/main" id="{957E1F92-57D5-03A8-BC3C-12F1B4E8CF8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564AC76-EF60-5C46-6977-09B93875C9E1}"/>
              </a:ext>
            </a:extLst>
          </p:cNvPr>
          <p:cNvSpPr>
            <a:spLocks noGrp="1"/>
          </p:cNvSpPr>
          <p:nvPr>
            <p:ph type="ftr" sz="quarter" idx="11"/>
          </p:nvPr>
        </p:nvSpPr>
        <p:spPr/>
        <p:txBody>
          <a:bodyPr/>
          <a:lstStyle/>
          <a:p>
            <a:r>
              <a:rPr lang="en-US" dirty="0"/>
              <a:t>Bike Sharing Demand Prediction</a:t>
            </a:r>
          </a:p>
        </p:txBody>
      </p:sp>
      <p:sp>
        <p:nvSpPr>
          <p:cNvPr id="6" name="Slide Number Placeholder 5">
            <a:extLst>
              <a:ext uri="{FF2B5EF4-FFF2-40B4-BE49-F238E27FC236}">
                <a16:creationId xmlns:a16="http://schemas.microsoft.com/office/drawing/2014/main" id="{DABAC1BA-7A93-4CFC-721D-2218B9B46D78}"/>
              </a:ext>
            </a:extLst>
          </p:cNvPr>
          <p:cNvSpPr>
            <a:spLocks noGrp="1"/>
          </p:cNvSpPr>
          <p:nvPr>
            <p:ph type="sldNum" sz="quarter" idx="12"/>
          </p:nvPr>
        </p:nvSpPr>
        <p:spPr/>
        <p:txBody>
          <a:bodyPr/>
          <a:lstStyle/>
          <a:p>
            <a:fld id="{58FB4751-880F-D840-AAA9-3A15815CC996}" type="slidenum">
              <a:rPr lang="en-US" smtClean="0"/>
              <a:t>9</a:t>
            </a:fld>
            <a:endParaRPr lang="en-US" dirty="0"/>
          </a:p>
        </p:txBody>
      </p:sp>
    </p:spTree>
    <p:extLst>
      <p:ext uri="{BB962C8B-B14F-4D97-AF65-F5344CB8AC3E}">
        <p14:creationId xmlns:p14="http://schemas.microsoft.com/office/powerpoint/2010/main" val="1144353572"/>
      </p:ext>
    </p:extLst>
  </p:cSld>
  <p:clrMapOvr>
    <a:masterClrMapping/>
  </p:clrMapOvr>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6F7A4518-677F-49D0-AD76-8F0F7DEFB1E5}" vid="{F577DF72-62B0-42B0-B34E-786789A797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{DCA60F21-E815-489A-8096-B789F7FA3608}tf11964407_win32</Template>
  <TotalTime>303</TotalTime>
  <Words>1302</Words>
  <Application>Microsoft Office PowerPoint</Application>
  <PresentationFormat>Widescreen</PresentationFormat>
  <Paragraphs>215</Paragraphs>
  <Slides>33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Courier New</vt:lpstr>
      <vt:lpstr>Gill Sans Light</vt:lpstr>
      <vt:lpstr>Gill Sans Nova</vt:lpstr>
      <vt:lpstr>Gill Sans Nova Light</vt:lpstr>
      <vt:lpstr>Gill Sans Nova Light (Body)</vt:lpstr>
      <vt:lpstr>Sagona Book</vt:lpstr>
      <vt:lpstr>Times New Roman</vt:lpstr>
      <vt:lpstr>Office Theme</vt:lpstr>
      <vt:lpstr>Bike Sharing Demand Prediction </vt:lpstr>
      <vt:lpstr>Agenda</vt:lpstr>
      <vt:lpstr>PROBLEM DESCRIPTION</vt:lpstr>
      <vt:lpstr>BUSINESS UNDERSTANDING</vt:lpstr>
      <vt:lpstr>DATA SUMMARY </vt:lpstr>
      <vt:lpstr>DATA SUMMARY </vt:lpstr>
      <vt:lpstr>FEATURE TYPES</vt:lpstr>
      <vt:lpstr>FEATURE SUMMARY</vt:lpstr>
      <vt:lpstr>UNIQUE FEATURE OF DATASET</vt:lpstr>
      <vt:lpstr>Month wise analysis</vt:lpstr>
      <vt:lpstr>Season by analysis</vt:lpstr>
      <vt:lpstr>VISUALIZING DISTRIBUTION</vt:lpstr>
      <vt:lpstr>CHECKING OUTLIERS</vt:lpstr>
      <vt:lpstr>DEPENDENT VARIABLE</vt:lpstr>
      <vt:lpstr>MULTICOLLINEARITY ANALYSIS</vt:lpstr>
      <vt:lpstr>MODEL BUILDING PREREQUISITE</vt:lpstr>
      <vt:lpstr>MODEL BUILDING PREREQUISITE</vt:lpstr>
      <vt:lpstr>MODEL BUILDING PREREQUISITE</vt:lpstr>
      <vt:lpstr>LINEAR REGRESSION</vt:lpstr>
      <vt:lpstr>LASSO REGRESSION</vt:lpstr>
      <vt:lpstr>RIDGE REGRESSION</vt:lpstr>
      <vt:lpstr>ELASTICNET REGRESSION</vt:lpstr>
      <vt:lpstr>POLYNOMIAL REGRESSION</vt:lpstr>
      <vt:lpstr>DECISION TREE REGRESSOR</vt:lpstr>
      <vt:lpstr>RANDOM FOREST REGRESSOR</vt:lpstr>
      <vt:lpstr>GRADIENT BOOSTING</vt:lpstr>
      <vt:lpstr>EXTREME GRADIENT BOOSTING</vt:lpstr>
      <vt:lpstr>EXTREME GRADIENT BOOSTING</vt:lpstr>
      <vt:lpstr>Matrics of different Models</vt:lpstr>
      <vt:lpstr>Model Accuracy</vt:lpstr>
      <vt:lpstr>Conclusion </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Bike Sharing Demand Prediction </dc:title>
  <dc:creator>vikas manjhi</dc:creator>
  <cp:lastModifiedBy>ANKIT</cp:lastModifiedBy>
  <cp:revision>13</cp:revision>
  <dcterms:created xsi:type="dcterms:W3CDTF">2022-12-11T08:19:48Z</dcterms:created>
  <dcterms:modified xsi:type="dcterms:W3CDTF">2022-12-20T06:18:30Z</dcterms:modified>
</cp:coreProperties>
</file>